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33" r:id="rId1"/>
  </p:sldMasterIdLst>
  <p:notesMasterIdLst>
    <p:notesMasterId r:id="rId17"/>
  </p:notesMasterIdLst>
  <p:sldIdLst>
    <p:sldId id="256" r:id="rId2"/>
    <p:sldId id="307" r:id="rId3"/>
    <p:sldId id="308" r:id="rId4"/>
    <p:sldId id="296" r:id="rId5"/>
    <p:sldId id="309" r:id="rId6"/>
    <p:sldId id="310" r:id="rId7"/>
    <p:sldId id="303" r:id="rId8"/>
    <p:sldId id="299" r:id="rId9"/>
    <p:sldId id="298" r:id="rId10"/>
    <p:sldId id="300" r:id="rId11"/>
    <p:sldId id="301" r:id="rId12"/>
    <p:sldId id="294" r:id="rId13"/>
    <p:sldId id="306" r:id="rId14"/>
    <p:sldId id="305" r:id="rId15"/>
    <p:sldId id="304" r:id="rId16"/>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CC0C37D-E6D7-419C-B292-D7C272DD01BE}">
  <a:tblStyle styleId="{8CC0C37D-E6D7-419C-B292-D7C272DD01BE}"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6F1FC"/>
          </a:solidFill>
        </a:fill>
      </a:tcStyle>
    </a:wholeTbl>
    <a:band1H>
      <a:tcTxStyle/>
      <a:tcStyle>
        <a:tcBdr/>
        <a:fill>
          <a:solidFill>
            <a:srgbClr val="CAE3F9"/>
          </a:solidFill>
        </a:fill>
      </a:tcStyle>
    </a:band1H>
    <a:band2H>
      <a:tcTxStyle/>
      <a:tcStyle>
        <a:tcBdr/>
      </a:tcStyle>
    </a:band2H>
    <a:band1V>
      <a:tcTxStyle/>
      <a:tcStyle>
        <a:tcBdr/>
        <a:fill>
          <a:solidFill>
            <a:srgbClr val="CAE3F9"/>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941"/>
    <p:restoredTop sz="55125"/>
  </p:normalViewPr>
  <p:slideViewPr>
    <p:cSldViewPr snapToGrid="0" snapToObjects="1">
      <p:cViewPr varScale="1">
        <p:scale>
          <a:sx n="84" d="100"/>
          <a:sy n="84" d="100"/>
        </p:scale>
        <p:origin x="4920" y="192"/>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lstStyle>
            <a:lvl1pPr marL="0" marR="0" lvl="0" indent="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reactjs.org/blog/2017/09/26/react-v16.0.html#reduced-file-size" TargetMode="External"/><Relationship Id="rId3" Type="http://schemas.openxmlformats.org/officeDocument/2006/relationships/hyperlink" Target="https://reactjs.org/blog/2017/09/26/react-v16.0.html#new-render-return-types-fragments-and-strings" TargetMode="External"/><Relationship Id="rId7" Type="http://schemas.openxmlformats.org/officeDocument/2006/relationships/hyperlink" Target="https://reactjs.org/blog/2017/09/26/react-v16.0.html#better-server-side-rendering"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reactjs.org/blog/2017/09/26/react-v16.0.html#support-for-custom-dom-attributes" TargetMode="External"/><Relationship Id="rId5" Type="http://schemas.openxmlformats.org/officeDocument/2006/relationships/hyperlink" Target="https://reactjs.org/blog/2017/09/26/react-v16.0.html#portals" TargetMode="External"/><Relationship Id="rId4" Type="http://schemas.openxmlformats.org/officeDocument/2006/relationships/hyperlink" Target="https://reactjs.org/blog/2017/09/26/react-v16.0.html#better-error-handling"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eveloper.mozilla.org/en-US/docs/Web/JavaScript/Reference/Global_Objects/Map" TargetMode="External"/><Relationship Id="rId7" Type="http://schemas.openxmlformats.org/officeDocument/2006/relationships/hyperlink" Target="https://www.npmjs.com/package/raf"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babeljs.io/docs/usage/polyfill/" TargetMode="External"/><Relationship Id="rId5" Type="http://schemas.openxmlformats.org/officeDocument/2006/relationships/hyperlink" Target="https://github.com/zloirock/core-js" TargetMode="External"/><Relationship Id="rId4" Type="http://schemas.openxmlformats.org/officeDocument/2006/relationships/hyperlink" Target="https://developer.mozilla.org/en-US/docs/Web/JavaScript/Reference/Global_Objects/Set"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eveloper.mozilla.org/en-US/docs/Web/JavaScript/Reference/Global_Objects/Map" TargetMode="External"/><Relationship Id="rId7" Type="http://schemas.openxmlformats.org/officeDocument/2006/relationships/hyperlink" Target="https://www.npmjs.com/package/raf"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babeljs.io/docs/usage/polyfill/" TargetMode="External"/><Relationship Id="rId5" Type="http://schemas.openxmlformats.org/officeDocument/2006/relationships/hyperlink" Target="https://github.com/zloirock/core-js" TargetMode="External"/><Relationship Id="rId4" Type="http://schemas.openxmlformats.org/officeDocument/2006/relationships/hyperlink" Target="https://developer.mozilla.org/en-US/docs/Web/JavaScript/Reference/Global_Objects/Set"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ithub.com/facebook/react/tree/master/packages/react-dom"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github.com/facebook/react/tree/master/packages/react-test-renderer" TargetMode="External"/><Relationship Id="rId4" Type="http://schemas.openxmlformats.org/officeDocument/2006/relationships/hyperlink" Target="https://github.com/facebook/react/tree/master/packages/react-native-renderer"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Shape 5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r>
              <a:rPr lang="en-US" sz="1200" b="0" i="0" u="none" strike="noStrike" kern="1200" cap="none" dirty="0">
                <a:solidFill>
                  <a:schemeClr val="dk1"/>
                </a:solidFill>
                <a:effectLst/>
                <a:latin typeface="Calibri"/>
                <a:ea typeface="Calibri"/>
                <a:cs typeface="Calibri"/>
                <a:sym typeface="Calibri"/>
              </a:rPr>
              <a:t>React v16.0 comes with some major changes and an update to the react core algorithm. </a:t>
            </a:r>
          </a:p>
          <a:p>
            <a:pPr marL="0" lvl="0" indent="0">
              <a:spcBef>
                <a:spcPts val="360"/>
              </a:spcBef>
              <a:spcAft>
                <a:spcPts val="0"/>
              </a:spcAft>
              <a:buNone/>
            </a:pPr>
            <a:r>
              <a:rPr lang="en-US" sz="1200" b="0" i="0" u="none" strike="noStrike" kern="1200" cap="none" dirty="0">
                <a:solidFill>
                  <a:schemeClr val="dk1"/>
                </a:solidFill>
                <a:effectLst/>
                <a:latin typeface="Calibri"/>
                <a:ea typeface="Calibri"/>
                <a:cs typeface="Calibri"/>
                <a:sym typeface="Calibri"/>
              </a:rPr>
              <a:t>With React v16.0 Facebook has completely revised the internals of React while keeping the public API essentially the same</a:t>
            </a:r>
          </a:p>
          <a:p>
            <a:pPr marL="0" lvl="0" indent="0">
              <a:spcBef>
                <a:spcPts val="360"/>
              </a:spcBef>
              <a:spcAft>
                <a:spcPts val="0"/>
              </a:spcAft>
              <a:buNone/>
            </a:pPr>
            <a:endParaRPr dirty="0"/>
          </a:p>
        </p:txBody>
      </p:sp>
      <p:sp>
        <p:nvSpPr>
          <p:cNvPr id="525" name="Shape 5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The </a:t>
            </a:r>
            <a:r>
              <a:rPr lang="en-US" sz="1200" b="1" i="0" u="none" strike="noStrike" kern="1200" cap="none" dirty="0">
                <a:solidFill>
                  <a:schemeClr val="dk1"/>
                </a:solidFill>
                <a:effectLst/>
                <a:latin typeface="Calibri"/>
                <a:ea typeface="Calibri"/>
                <a:cs typeface="Calibri"/>
                <a:sym typeface="Calibri"/>
              </a:rPr>
              <a:t>Reconciler</a:t>
            </a:r>
            <a:r>
              <a:rPr lang="en-US" sz="1200" b="0" i="0" u="none" strike="noStrike" kern="1200" cap="none" dirty="0">
                <a:solidFill>
                  <a:schemeClr val="dk1"/>
                </a:solidFill>
                <a:effectLst/>
                <a:latin typeface="Calibri"/>
                <a:ea typeface="Calibri"/>
                <a:cs typeface="Calibri"/>
                <a:sym typeface="Calibri"/>
              </a:rPr>
              <a:t> is used by the renderer to perform updates to the DOM. </a:t>
            </a:r>
          </a:p>
          <a:p>
            <a:pPr lvl="0">
              <a:buFont typeface="Arial" panose="020B0604020202020204" pitchFamily="34" charset="0"/>
              <a:buChar char="•"/>
            </a:pPr>
            <a:endParaRPr lang="en-US" sz="1200" b="0" i="0" u="none" strike="noStrike" kern="1200" cap="none" dirty="0">
              <a:solidFill>
                <a:schemeClr val="dk1"/>
              </a:solidFill>
              <a:effectLst/>
              <a:latin typeface="Calibri"/>
              <a:ea typeface="Calibri"/>
              <a:cs typeface="Calibri"/>
              <a:sym typeface="Calibri"/>
            </a:endParaRPr>
          </a:p>
          <a:p>
            <a:pPr lvl="1">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Whenever a component updates, be it </a:t>
            </a:r>
            <a:r>
              <a:rPr lang="en-US" sz="1200" b="0" i="1" u="none" strike="noStrike" kern="1200" cap="none" dirty="0">
                <a:solidFill>
                  <a:schemeClr val="dk1"/>
                </a:solidFill>
                <a:effectLst/>
                <a:latin typeface="Calibri"/>
                <a:ea typeface="Calibri"/>
                <a:cs typeface="Calibri"/>
                <a:sym typeface="Calibri"/>
              </a:rPr>
              <a:t>mounting</a:t>
            </a:r>
            <a:r>
              <a:rPr lang="en-US" sz="1200" b="0" i="0" u="none" strike="noStrike" kern="1200" cap="none" dirty="0">
                <a:solidFill>
                  <a:schemeClr val="dk1"/>
                </a:solidFill>
                <a:effectLst/>
                <a:latin typeface="Calibri"/>
                <a:ea typeface="Calibri"/>
                <a:cs typeface="Calibri"/>
                <a:sym typeface="Calibri"/>
              </a:rPr>
              <a:t>, </a:t>
            </a:r>
            <a:r>
              <a:rPr lang="en-US" sz="1200" b="0" i="1" u="none" strike="noStrike" kern="1200" cap="none" dirty="0">
                <a:solidFill>
                  <a:schemeClr val="dk1"/>
                </a:solidFill>
                <a:effectLst/>
                <a:latin typeface="Calibri"/>
                <a:ea typeface="Calibri"/>
                <a:cs typeface="Calibri"/>
                <a:sym typeface="Calibri"/>
              </a:rPr>
              <a:t>unmounting</a:t>
            </a:r>
            <a:r>
              <a:rPr lang="en-US" sz="1200" b="0" i="0" u="none" strike="noStrike" kern="1200" cap="none" dirty="0">
                <a:solidFill>
                  <a:schemeClr val="dk1"/>
                </a:solidFill>
                <a:effectLst/>
                <a:latin typeface="Calibri"/>
                <a:ea typeface="Calibri"/>
                <a:cs typeface="Calibri"/>
                <a:sym typeface="Calibri"/>
              </a:rPr>
              <a:t> or any form of update, the reconciler (</a:t>
            </a:r>
            <a:r>
              <a:rPr lang="en-US" sz="1200" b="0" i="1" u="none" strike="noStrike" kern="1200" cap="none" dirty="0">
                <a:solidFill>
                  <a:schemeClr val="dk1"/>
                </a:solidFill>
                <a:effectLst/>
                <a:latin typeface="Calibri"/>
                <a:ea typeface="Calibri"/>
                <a:cs typeface="Calibri"/>
                <a:sym typeface="Calibri"/>
              </a:rPr>
              <a:t>known as the stack reconciler</a:t>
            </a:r>
            <a:r>
              <a:rPr lang="en-US" sz="1200" b="0" i="0" u="none" strike="noStrike" kern="1200" cap="none" dirty="0">
                <a:solidFill>
                  <a:schemeClr val="dk1"/>
                </a:solidFill>
                <a:effectLst/>
                <a:latin typeface="Calibri"/>
                <a:ea typeface="Calibri"/>
                <a:cs typeface="Calibri"/>
                <a:sym typeface="Calibri"/>
              </a:rPr>
              <a:t>) processes the component tree from top to bottom synchronously in a single pass, checks for changes in the tree, then passes on these changes to the renderer. In previous versions of ReactJS, the reconciler did not have the ability to pause work, thus making performance suboptimal when deep updates occur and the CPU time is limited.</a:t>
            </a:r>
          </a:p>
          <a:p>
            <a:endParaRPr lang="en-US" sz="1200" b="0" i="0" u="none" strike="noStrike" kern="1200" cap="none" dirty="0">
              <a:solidFill>
                <a:schemeClr val="dk1"/>
              </a:solidFill>
              <a:effectLst/>
              <a:latin typeface="Calibri"/>
              <a:ea typeface="Calibri"/>
              <a:cs typeface="Calibri"/>
              <a:sym typeface="Calibri"/>
            </a:endParaRPr>
          </a:p>
          <a:p>
            <a:r>
              <a:rPr lang="en-US" sz="1200" b="1" i="0" u="none" strike="noStrike" kern="1200" cap="none" dirty="0">
                <a:solidFill>
                  <a:schemeClr val="dk1"/>
                </a:solidFill>
                <a:effectLst/>
                <a:latin typeface="Calibri"/>
                <a:ea typeface="Calibri"/>
                <a:cs typeface="Calibri"/>
                <a:sym typeface="Calibri"/>
              </a:rPr>
              <a:t>With React Fiber, the new reconciler has the ability to do the following:</a:t>
            </a:r>
          </a:p>
          <a:p>
            <a:endParaRPr lang="en-US" sz="1200" b="1" i="0" u="none" strike="noStrike" kern="1200" cap="none" dirty="0">
              <a:solidFill>
                <a:schemeClr val="dk1"/>
              </a:solidFill>
              <a:effectLst/>
              <a:latin typeface="Calibri"/>
              <a:ea typeface="Calibri"/>
              <a:cs typeface="Calibri"/>
              <a:sym typeface="Calibri"/>
            </a:endParaRPr>
          </a:p>
          <a:p>
            <a:pPr>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Split interruptible work into chunks.</a:t>
            </a:r>
          </a:p>
          <a:p>
            <a:pPr>
              <a:buFont typeface="Arial" panose="020B0604020202020204" pitchFamily="34" charset="0"/>
              <a:buChar char="•"/>
            </a:pPr>
            <a:endParaRPr lang="en-US" sz="1200" b="0" i="0" u="none" strike="noStrike" kern="1200" cap="none" dirty="0">
              <a:solidFill>
                <a:schemeClr val="dk1"/>
              </a:solidFill>
              <a:effectLst/>
              <a:latin typeface="Calibri"/>
              <a:ea typeface="Calibri"/>
              <a:cs typeface="Calibri"/>
              <a:sym typeface="Calibri"/>
            </a:endParaRPr>
          </a:p>
          <a:p>
            <a:pPr>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Pause work and come back to it later.</a:t>
            </a:r>
          </a:p>
          <a:p>
            <a:pPr>
              <a:buFont typeface="Arial" panose="020B0604020202020204" pitchFamily="34" charset="0"/>
              <a:buChar char="•"/>
            </a:pPr>
            <a:endParaRPr lang="en-US" sz="1200" b="0" i="0" u="none" strike="noStrike" kern="1200" cap="none" dirty="0">
              <a:solidFill>
                <a:schemeClr val="dk1"/>
              </a:solidFill>
              <a:effectLst/>
              <a:latin typeface="Calibri"/>
              <a:ea typeface="Calibri"/>
              <a:cs typeface="Calibri"/>
              <a:sym typeface="Calibri"/>
            </a:endParaRPr>
          </a:p>
          <a:p>
            <a:pPr>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Reuse previously completed work.</a:t>
            </a:r>
          </a:p>
          <a:p>
            <a:pPr>
              <a:buFont typeface="Arial" panose="020B0604020202020204" pitchFamily="34" charset="0"/>
              <a:buChar char="•"/>
            </a:pPr>
            <a:endParaRPr lang="en-US" sz="1200" b="0" i="0" u="none" strike="noStrike" kern="1200" cap="none" dirty="0">
              <a:solidFill>
                <a:schemeClr val="dk1"/>
              </a:solidFill>
              <a:effectLst/>
              <a:latin typeface="Calibri"/>
              <a:ea typeface="Calibri"/>
              <a:cs typeface="Calibri"/>
              <a:sym typeface="Calibri"/>
            </a:endParaRPr>
          </a:p>
          <a:p>
            <a:pPr>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And abort work.</a:t>
            </a:r>
          </a:p>
          <a:p>
            <a:pPr marL="228600" lvl="0" indent="-228600">
              <a:spcBef>
                <a:spcPts val="360"/>
              </a:spcBef>
              <a:spcAft>
                <a:spcPts val="0"/>
              </a:spcAft>
              <a:buFont typeface="+mj-lt"/>
              <a:buAutoNum type="arabicPeriod"/>
            </a:pPr>
            <a:endParaRPr dirty="0"/>
          </a:p>
        </p:txBody>
      </p:sp>
      <p:sp>
        <p:nvSpPr>
          <p:cNvPr id="680" name="Shape 6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2822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Shape 6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
        <p:nvSpPr>
          <p:cNvPr id="608" name="Shape 608"/>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marR="0" lvl="0" indent="-171450" algn="l" rtl="0">
              <a:spcBef>
                <a:spcPts val="0"/>
              </a:spcBef>
              <a:spcAft>
                <a:spcPts val="0"/>
              </a:spcAft>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React 16 brings major changes to the popular JavaScript library for building user interfaces</a:t>
            </a:r>
          </a:p>
          <a:p>
            <a:pPr marL="171450" marR="0" lvl="0" indent="-171450" algn="l" rtl="0">
              <a:spcBef>
                <a:spcPts val="0"/>
              </a:spcBef>
              <a:spcAft>
                <a:spcPts val="0"/>
              </a:spcAft>
              <a:buFont typeface="Arial" panose="020B0604020202020204" pitchFamily="34" charset="0"/>
              <a:buChar char="•"/>
            </a:pPr>
            <a:endParaRPr lang="en-US" sz="1200" b="0" i="0" u="none" strike="noStrike" kern="1200" cap="none" dirty="0">
              <a:solidFill>
                <a:schemeClr val="dk1"/>
              </a:solidFill>
              <a:effectLst/>
              <a:latin typeface="Calibri"/>
              <a:ea typeface="Calibri"/>
              <a:cs typeface="Calibri"/>
              <a:sym typeface="Calibri"/>
            </a:endParaRPr>
          </a:p>
          <a:p>
            <a:pPr marL="171450" marR="0" lvl="0" indent="-171450" algn="l" rtl="0">
              <a:spcBef>
                <a:spcPts val="0"/>
              </a:spcBef>
              <a:spcAft>
                <a:spcPts val="0"/>
              </a:spcAft>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ReactJS 16 was announced to the world on September 26, 2017. Facebook has been working on releasing this new version for a while now. It's great that there is a new release, but ReactJS 16 is a very special release. What's exciting about this new ReactJS release is the fact that it was entirely rewritten from scratch while ensuring that the public API remains unchanged. This major release brings a lot of new features, deprecations, and changes.</a:t>
            </a:r>
          </a:p>
          <a:p>
            <a:pPr marL="0" marR="0" lvl="0" indent="0" algn="l" rtl="0">
              <a:spcBef>
                <a:spcPts val="0"/>
              </a:spcBef>
              <a:spcAft>
                <a:spcPts val="0"/>
              </a:spcAft>
              <a:buNone/>
            </a:pPr>
            <a:endParaRPr lang="en-US" sz="1200" b="0" i="0" u="none" strike="noStrike" kern="1200" cap="none" dirty="0">
              <a:solidFill>
                <a:schemeClr val="dk1"/>
              </a:solidFill>
              <a:effectLst/>
              <a:latin typeface="Calibri"/>
              <a:ea typeface="Calibri"/>
              <a:cs typeface="Calibri"/>
              <a:sym typeface="Calibri"/>
            </a:endParaRPr>
          </a:p>
          <a:p>
            <a:pPr marL="171450" marR="0" lvl="0" indent="-171450" algn="l" rtl="0">
              <a:spcBef>
                <a:spcPts val="0"/>
              </a:spcBef>
              <a:spcAft>
                <a:spcPts val="0"/>
              </a:spcAft>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Among the changes are some long-standing feature requests, including </a:t>
            </a:r>
            <a:r>
              <a:rPr lang="en-US" sz="1200" b="0" i="0" u="none" strike="noStrike" kern="1200" cap="none" dirty="0">
                <a:solidFill>
                  <a:schemeClr val="dk1"/>
                </a:solidFill>
                <a:effectLst/>
                <a:latin typeface="Calibri"/>
                <a:ea typeface="Calibri"/>
                <a:cs typeface="Calibri"/>
                <a:sym typeface="Calibri"/>
                <a:hlinkClick r:id="rId3"/>
              </a:rPr>
              <a:t>fragments</a:t>
            </a:r>
            <a:r>
              <a:rPr lang="en-US" sz="1200" b="0" i="0" u="none" strike="noStrike" kern="1200" cap="none" dirty="0">
                <a:solidFill>
                  <a:schemeClr val="dk1"/>
                </a:solidFill>
                <a:effectLst/>
                <a:latin typeface="Calibri"/>
                <a:ea typeface="Calibri"/>
                <a:cs typeface="Calibri"/>
                <a:sym typeface="Calibri"/>
              </a:rPr>
              <a:t>, </a:t>
            </a:r>
            <a:r>
              <a:rPr lang="en-US" sz="1200" b="0" i="0" u="none" strike="noStrike" kern="1200" cap="none" dirty="0">
                <a:solidFill>
                  <a:schemeClr val="dk1"/>
                </a:solidFill>
                <a:effectLst/>
                <a:latin typeface="Calibri"/>
                <a:ea typeface="Calibri"/>
                <a:cs typeface="Calibri"/>
                <a:sym typeface="Calibri"/>
                <a:hlinkClick r:id="rId4"/>
              </a:rPr>
              <a:t>error boundaries</a:t>
            </a:r>
            <a:r>
              <a:rPr lang="en-US" sz="1200" b="0" i="0" u="none" strike="noStrike" kern="1200" cap="none" dirty="0">
                <a:solidFill>
                  <a:schemeClr val="dk1"/>
                </a:solidFill>
                <a:effectLst/>
                <a:latin typeface="Calibri"/>
                <a:ea typeface="Calibri"/>
                <a:cs typeface="Calibri"/>
                <a:sym typeface="Calibri"/>
              </a:rPr>
              <a:t>, </a:t>
            </a:r>
            <a:r>
              <a:rPr lang="en-US" sz="1200" b="0" i="0" u="none" strike="noStrike" kern="1200" cap="none" dirty="0">
                <a:solidFill>
                  <a:schemeClr val="dk1"/>
                </a:solidFill>
                <a:effectLst/>
                <a:latin typeface="Calibri"/>
                <a:ea typeface="Calibri"/>
                <a:cs typeface="Calibri"/>
                <a:sym typeface="Calibri"/>
                <a:hlinkClick r:id="rId5"/>
              </a:rPr>
              <a:t>portals</a:t>
            </a:r>
            <a:r>
              <a:rPr lang="en-US" sz="1200" b="0" i="0" u="none" strike="noStrike" kern="1200" cap="none" dirty="0">
                <a:solidFill>
                  <a:schemeClr val="dk1"/>
                </a:solidFill>
                <a:effectLst/>
                <a:latin typeface="Calibri"/>
                <a:ea typeface="Calibri"/>
                <a:cs typeface="Calibri"/>
                <a:sym typeface="Calibri"/>
              </a:rPr>
              <a:t>, support for </a:t>
            </a:r>
            <a:r>
              <a:rPr lang="en-US" sz="1200" b="0" i="0" u="none" strike="noStrike" kern="1200" cap="none" dirty="0">
                <a:solidFill>
                  <a:schemeClr val="dk1"/>
                </a:solidFill>
                <a:effectLst/>
                <a:latin typeface="Calibri"/>
                <a:ea typeface="Calibri"/>
                <a:cs typeface="Calibri"/>
                <a:sym typeface="Calibri"/>
                <a:hlinkClick r:id="rId6"/>
              </a:rPr>
              <a:t>custom DOM attributes</a:t>
            </a:r>
            <a:r>
              <a:rPr lang="en-US" sz="1200" b="0" i="0" u="none" strike="noStrike" kern="1200" cap="none" dirty="0">
                <a:solidFill>
                  <a:schemeClr val="dk1"/>
                </a:solidFill>
                <a:effectLst/>
                <a:latin typeface="Calibri"/>
                <a:ea typeface="Calibri"/>
                <a:cs typeface="Calibri"/>
                <a:sym typeface="Calibri"/>
              </a:rPr>
              <a:t>, improved </a:t>
            </a:r>
            <a:r>
              <a:rPr lang="en-US" sz="1200" b="0" i="0" u="none" strike="noStrike" kern="1200" cap="none" dirty="0">
                <a:solidFill>
                  <a:schemeClr val="dk1"/>
                </a:solidFill>
                <a:effectLst/>
                <a:latin typeface="Calibri"/>
                <a:ea typeface="Calibri"/>
                <a:cs typeface="Calibri"/>
                <a:sym typeface="Calibri"/>
                <a:hlinkClick r:id="rId7"/>
              </a:rPr>
              <a:t>server-side rendering</a:t>
            </a:r>
            <a:r>
              <a:rPr lang="en-US" sz="1200" b="0" i="0" u="none" strike="noStrike" kern="1200" cap="none" dirty="0">
                <a:solidFill>
                  <a:schemeClr val="dk1"/>
                </a:solidFill>
                <a:effectLst/>
                <a:latin typeface="Calibri"/>
                <a:ea typeface="Calibri"/>
                <a:cs typeface="Calibri"/>
                <a:sym typeface="Calibri"/>
              </a:rPr>
              <a:t>, and </a:t>
            </a:r>
            <a:r>
              <a:rPr lang="en-US" sz="1200" b="0" i="0" u="none" strike="noStrike" kern="1200" cap="none" dirty="0">
                <a:solidFill>
                  <a:schemeClr val="dk1"/>
                </a:solidFill>
                <a:effectLst/>
                <a:latin typeface="Calibri"/>
                <a:ea typeface="Calibri"/>
                <a:cs typeface="Calibri"/>
                <a:sym typeface="Calibri"/>
                <a:hlinkClick r:id="rId8"/>
              </a:rPr>
              <a:t>reduced file size</a:t>
            </a:r>
            <a:r>
              <a:rPr lang="en-US" sz="1200" b="0" i="0" u="none" strike="noStrike" kern="1200" cap="none" dirty="0">
                <a:solidFill>
                  <a:schemeClr val="dk1"/>
                </a:solidFill>
                <a:effectLst/>
                <a:latin typeface="Calibri"/>
                <a:ea typeface="Calibri"/>
                <a:cs typeface="Calibri"/>
                <a:sym typeface="Calibri"/>
              </a:rPr>
              <a:t>.</a:t>
            </a:r>
          </a:p>
          <a:p>
            <a:pPr marL="0" marR="0" lvl="0" indent="0" algn="l" rtl="0">
              <a:spcBef>
                <a:spcPts val="0"/>
              </a:spcBef>
              <a:spcAft>
                <a:spcPts val="0"/>
              </a:spcAft>
              <a:buNone/>
            </a:pPr>
            <a:endParaRPr lang="en-US" sz="1200" b="0" i="0" u="none" strike="noStrike" kern="1200" cap="none" dirty="0">
              <a:solidFill>
                <a:schemeClr val="dk1"/>
              </a:solidFill>
              <a:effectLst/>
              <a:latin typeface="Calibri"/>
              <a:ea typeface="Calibri"/>
              <a:cs typeface="Calibri"/>
              <a:sym typeface="Calibri"/>
            </a:endParaRPr>
          </a:p>
          <a:p>
            <a:pPr marL="171450" marR="0" lvl="0" indent="-171450" algn="l" rtl="0">
              <a:spcBef>
                <a:spcPts val="0"/>
              </a:spcBef>
              <a:spcAft>
                <a:spcPts val="0"/>
              </a:spcAft>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Almost compatible with React 15, but has some breaking changes</a:t>
            </a:r>
          </a:p>
          <a:p>
            <a:pPr marL="171450" marR="0" lvl="0" indent="-171450" algn="l" rtl="0">
              <a:spcBef>
                <a:spcPts val="0"/>
              </a:spcBef>
              <a:spcAft>
                <a:spcPts val="0"/>
              </a:spcAft>
              <a:buFont typeface="Arial" panose="020B0604020202020204" pitchFamily="34" charset="0"/>
              <a:buChar char="•"/>
            </a:pPr>
            <a:endParaRPr lang="en-US" sz="1200" b="0" i="0" u="none" strike="noStrike" kern="1200" cap="none" dirty="0">
              <a:solidFill>
                <a:schemeClr val="dk1"/>
              </a:solidFill>
              <a:effectLst/>
              <a:latin typeface="Calibri"/>
              <a:ea typeface="Calibri"/>
              <a:cs typeface="Calibri"/>
              <a:sym typeface="Calibri"/>
            </a:endParaRPr>
          </a:p>
          <a:p>
            <a:pPr marL="171450" marR="0" lvl="0" indent="-171450" algn="l" rtl="0">
              <a:spcBef>
                <a:spcPts val="0"/>
              </a:spcBef>
              <a:spcAft>
                <a:spcPts val="0"/>
              </a:spcAft>
              <a:buFont typeface="Arial" panose="020B0604020202020204" pitchFamily="34" charset="0"/>
              <a:buChar char="•"/>
            </a:pPr>
            <a:endParaRPr lang="en-US" sz="1200" b="0" i="0" u="none" strike="noStrike" kern="1200" cap="none" dirty="0">
              <a:solidFill>
                <a:schemeClr val="dk1"/>
              </a:solidFill>
              <a:effectLst/>
              <a:latin typeface="Calibri"/>
              <a:ea typeface="Calibri"/>
              <a:cs typeface="Calibri"/>
              <a:sym typeface="Calibri"/>
            </a:endParaRPr>
          </a:p>
          <a:p>
            <a:pPr marL="171450" marR="0" lvl="0" indent="-171450" algn="l" rtl="0">
              <a:spcBef>
                <a:spcPts val="0"/>
              </a:spcBef>
              <a:spcAft>
                <a:spcPts val="0"/>
              </a:spcAft>
              <a:buFont typeface="Arial" panose="020B0604020202020204" pitchFamily="34" charset="0"/>
              <a:buChar char="•"/>
            </a:pPr>
            <a:r>
              <a:rPr lang="en-US" sz="1200" b="1" i="0" u="none" strike="noStrike" cap="none" dirty="0">
                <a:solidFill>
                  <a:schemeClr val="dk1"/>
                </a:solidFill>
                <a:latin typeface="Calibri"/>
                <a:ea typeface="Calibri"/>
                <a:cs typeface="Calibri"/>
                <a:sym typeface="Calibri"/>
              </a:rPr>
              <a:t>Portal Use case:</a:t>
            </a:r>
          </a:p>
          <a:p>
            <a:pPr marL="171450" marR="0" lvl="0" indent="-171450" algn="l" rtl="0">
              <a:spcBef>
                <a:spcPts val="0"/>
              </a:spcBef>
              <a:spcAft>
                <a:spcPts val="0"/>
              </a:spcAft>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One pain point prior React 16 was it to render modals.</a:t>
            </a:r>
            <a:br>
              <a:rPr lang="en-US" dirty="0"/>
            </a:br>
            <a:r>
              <a:rPr lang="en-US" sz="1200" b="0" i="0" u="none" strike="noStrike" kern="1200" cap="none" dirty="0">
                <a:solidFill>
                  <a:schemeClr val="dk1"/>
                </a:solidFill>
                <a:effectLst/>
                <a:latin typeface="Calibri"/>
                <a:ea typeface="Calibri"/>
                <a:cs typeface="Calibri"/>
                <a:sym typeface="Calibri"/>
              </a:rPr>
              <a:t>Often a modal was deeply nested in the component tree, because it was opened and closed in one of these components, </a:t>
            </a:r>
            <a:br>
              <a:rPr lang="en-US" dirty="0"/>
            </a:br>
            <a:r>
              <a:rPr lang="en-US" sz="1200" b="0" i="0" u="none" strike="noStrike" kern="1200" cap="none" dirty="0">
                <a:solidFill>
                  <a:schemeClr val="dk1"/>
                </a:solidFill>
                <a:effectLst/>
                <a:latin typeface="Calibri"/>
                <a:ea typeface="Calibri"/>
                <a:cs typeface="Calibri"/>
                <a:sym typeface="Calibri"/>
              </a:rPr>
              <a:t>even though, from a hierarchical DOM node point of view, the modal should be at a top level of your component tree. </a:t>
            </a:r>
            <a:br>
              <a:rPr lang="en-US" dirty="0"/>
            </a:br>
            <a:r>
              <a:rPr lang="en-US" sz="1200" b="0" i="0" u="none" strike="noStrike" kern="1200" cap="none" dirty="0">
                <a:solidFill>
                  <a:schemeClr val="dk1"/>
                </a:solidFill>
                <a:effectLst/>
                <a:latin typeface="Calibri"/>
                <a:ea typeface="Calibri"/>
                <a:cs typeface="Calibri"/>
                <a:sym typeface="Calibri"/>
              </a:rPr>
              <a:t>Because of this constraint, developers often had to apply CSS styles to make the modal float above the remaining application </a:t>
            </a:r>
            <a:br>
              <a:rPr lang="en-US" dirty="0"/>
            </a:br>
            <a:r>
              <a:rPr lang="en-US" sz="1200" b="0" i="0" u="none" strike="noStrike" kern="1200" cap="none" dirty="0">
                <a:solidFill>
                  <a:schemeClr val="dk1"/>
                </a:solidFill>
                <a:effectLst/>
                <a:latin typeface="Calibri"/>
                <a:ea typeface="Calibri"/>
                <a:cs typeface="Calibri"/>
                <a:sym typeface="Calibri"/>
              </a:rPr>
              <a:t>even though it was deeply nested in the component tree. Thus portals came along in React 16 to enable developers to render elements, </a:t>
            </a:r>
            <a:br>
              <a:rPr lang="en-US" dirty="0"/>
            </a:br>
            <a:r>
              <a:rPr lang="en-US" sz="1200" b="0" i="0" u="none" strike="noStrike" kern="1200" cap="none" dirty="0">
                <a:solidFill>
                  <a:schemeClr val="dk1"/>
                </a:solidFill>
                <a:effectLst/>
                <a:latin typeface="Calibri"/>
                <a:ea typeface="Calibri"/>
                <a:cs typeface="Calibri"/>
                <a:sym typeface="Calibri"/>
              </a:rPr>
              <a:t>in this case a modal, somewhere else, in this case up at a top layer component level. </a:t>
            </a:r>
            <a:br>
              <a:rPr lang="en-US" dirty="0"/>
            </a:br>
            <a:r>
              <a:rPr lang="en-US" sz="1200" b="0" i="0" u="none" strike="noStrike" kern="1200" cap="none" dirty="0">
                <a:solidFill>
                  <a:schemeClr val="dk1"/>
                </a:solidFill>
                <a:effectLst/>
                <a:latin typeface="Calibri"/>
                <a:ea typeface="Calibri"/>
                <a:cs typeface="Calibri"/>
                <a:sym typeface="Calibri"/>
              </a:rPr>
              <a:t>Still, it would be possible to control the model from a deeply nested component by passing the proper props to it and by opening and closing it</a:t>
            </a:r>
            <a:endParaRPr sz="1200" b="0" i="0" u="none" strike="noStrike" cap="none" dirty="0">
              <a:solidFill>
                <a:schemeClr val="dk1"/>
              </a:solidFill>
              <a:latin typeface="Calibri"/>
              <a:ea typeface="Calibri"/>
              <a:cs typeface="Calibri"/>
              <a:sym typeface="Calibri"/>
            </a:endParaRPr>
          </a:p>
        </p:txBody>
      </p:sp>
      <p:sp>
        <p:nvSpPr>
          <p:cNvPr id="609" name="Shape 609"/>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71536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spcBef>
                <a:spcPts val="360"/>
              </a:spcBef>
              <a:spcAft>
                <a:spcPts val="0"/>
              </a:spcAft>
              <a:buFont typeface="+mj-lt"/>
              <a:buAutoNum type="arabicPeriod"/>
            </a:pPr>
            <a:endParaRPr dirty="0"/>
          </a:p>
        </p:txBody>
      </p:sp>
      <p:sp>
        <p:nvSpPr>
          <p:cNvPr id="680" name="Shape 6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5630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spcBef>
                <a:spcPts val="360"/>
              </a:spcBef>
              <a:spcAft>
                <a:spcPts val="0"/>
              </a:spcAft>
              <a:buFont typeface="+mj-lt"/>
              <a:buAutoNum type="arabicPeriod"/>
            </a:pPr>
            <a:endParaRPr dirty="0"/>
          </a:p>
        </p:txBody>
      </p:sp>
      <p:sp>
        <p:nvSpPr>
          <p:cNvPr id="680" name="Shape 6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8929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52622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87769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Shape 6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
        <p:nvSpPr>
          <p:cNvPr id="608" name="Shape 608"/>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marR="0" lvl="0" indent="-171450" algn="l" rtl="0">
              <a:spcBef>
                <a:spcPts val="0"/>
              </a:spcBef>
              <a:spcAft>
                <a:spcPts val="0"/>
              </a:spcAft>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React 16 brings major changes to the popular JavaScript library for building user interfaces</a:t>
            </a:r>
          </a:p>
          <a:p>
            <a:pPr marL="171450" marR="0" lvl="0" indent="-171450" algn="l" rtl="0">
              <a:spcBef>
                <a:spcPts val="0"/>
              </a:spcBef>
              <a:spcAft>
                <a:spcPts val="0"/>
              </a:spcAft>
              <a:buFont typeface="Arial" panose="020B0604020202020204" pitchFamily="34" charset="0"/>
              <a:buChar char="•"/>
            </a:pPr>
            <a:endParaRPr lang="en-US" sz="1200" b="0" i="0" u="none" strike="noStrike" kern="1200" cap="none" dirty="0">
              <a:solidFill>
                <a:schemeClr val="dk1"/>
              </a:solidFill>
              <a:effectLst/>
              <a:latin typeface="Calibri"/>
              <a:ea typeface="Calibri"/>
              <a:cs typeface="Calibri"/>
              <a:sym typeface="Calibri"/>
            </a:endParaRPr>
          </a:p>
          <a:p>
            <a:pPr marL="171450" marR="0" lvl="0" indent="-171450" algn="l" rtl="0">
              <a:spcBef>
                <a:spcPts val="0"/>
              </a:spcBef>
              <a:spcAft>
                <a:spcPts val="0"/>
              </a:spcAft>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ReactJS 16 was announced to the world on September 26, 2017. Facebook has been working on releasing this new version for a while now. </a:t>
            </a:r>
          </a:p>
          <a:p>
            <a:pPr marL="171450" marR="0" lvl="0" indent="-171450" algn="l" rtl="0">
              <a:spcBef>
                <a:spcPts val="0"/>
              </a:spcBef>
              <a:spcAft>
                <a:spcPts val="0"/>
              </a:spcAft>
              <a:buFont typeface="Arial" panose="020B0604020202020204" pitchFamily="34" charset="0"/>
              <a:buChar char="•"/>
            </a:pPr>
            <a:endParaRPr lang="en-US" sz="1200" b="0" i="0" u="none" strike="noStrike" kern="1200" cap="none" dirty="0">
              <a:solidFill>
                <a:schemeClr val="dk1"/>
              </a:solidFill>
              <a:effectLst/>
              <a:latin typeface="Calibri"/>
              <a:ea typeface="Calibri"/>
              <a:cs typeface="Calibri"/>
              <a:sym typeface="Calibri"/>
            </a:endParaRPr>
          </a:p>
          <a:p>
            <a:pPr marL="171450" marR="0" lvl="0" indent="-171450" algn="l" rtl="0">
              <a:spcBef>
                <a:spcPts val="0"/>
              </a:spcBef>
              <a:spcAft>
                <a:spcPts val="0"/>
              </a:spcAft>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It's great that there is a new release, but ReactJS 16 is a very special release. </a:t>
            </a:r>
          </a:p>
          <a:p>
            <a:pPr marL="171450" marR="0" lvl="0" indent="-171450" algn="l" rtl="0">
              <a:spcBef>
                <a:spcPts val="0"/>
              </a:spcBef>
              <a:spcAft>
                <a:spcPts val="0"/>
              </a:spcAft>
              <a:buFont typeface="Arial" panose="020B0604020202020204" pitchFamily="34" charset="0"/>
              <a:buChar char="•"/>
            </a:pPr>
            <a:endParaRPr lang="en-US" sz="1200" b="0" i="0" u="none" strike="noStrike" kern="1200" cap="none" dirty="0">
              <a:solidFill>
                <a:schemeClr val="dk1"/>
              </a:solidFill>
              <a:effectLst/>
              <a:latin typeface="Calibri"/>
              <a:ea typeface="Calibri"/>
              <a:cs typeface="Calibri"/>
              <a:sym typeface="Calibri"/>
            </a:endParaRPr>
          </a:p>
          <a:p>
            <a:pPr marL="171450" marR="0" lvl="0" indent="-171450" algn="l" rtl="0">
              <a:spcBef>
                <a:spcPts val="0"/>
              </a:spcBef>
              <a:spcAft>
                <a:spcPts val="0"/>
              </a:spcAft>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What's exciting about this new ReactJS release is the fact that it was entirely rewritten from scratch while ensuring that the public API remains unchanged. </a:t>
            </a:r>
          </a:p>
          <a:p>
            <a:pPr marL="171450" marR="0" lvl="0" indent="-171450" algn="l" rtl="0">
              <a:spcBef>
                <a:spcPts val="0"/>
              </a:spcBef>
              <a:spcAft>
                <a:spcPts val="0"/>
              </a:spcAft>
              <a:buFont typeface="Arial" panose="020B0604020202020204" pitchFamily="34" charset="0"/>
              <a:buChar char="•"/>
            </a:pPr>
            <a:endParaRPr lang="en-US" sz="1200" b="0" i="0" u="none" strike="noStrike" kern="1200" cap="none" dirty="0">
              <a:solidFill>
                <a:schemeClr val="dk1"/>
              </a:solidFill>
              <a:effectLst/>
              <a:latin typeface="Calibri"/>
              <a:ea typeface="Calibri"/>
              <a:cs typeface="Calibri"/>
              <a:sym typeface="Calibri"/>
            </a:endParaRPr>
          </a:p>
          <a:p>
            <a:pPr marL="171450" marR="0" lvl="0" indent="-171450" algn="l" rtl="0">
              <a:spcBef>
                <a:spcPts val="0"/>
              </a:spcBef>
              <a:spcAft>
                <a:spcPts val="0"/>
              </a:spcAft>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This major release brings a lot of new features, deprecations, and changes.</a:t>
            </a:r>
          </a:p>
          <a:p>
            <a:pPr marL="0" lvl="0" indent="0">
              <a:spcBef>
                <a:spcPts val="360"/>
              </a:spcBef>
              <a:spcAft>
                <a:spcPts val="0"/>
              </a:spcAft>
              <a:buNone/>
            </a:pPr>
            <a:endParaRPr lang="en-US" sz="1200" b="0" i="0" u="none" strike="noStrike" kern="1200" cap="none" dirty="0">
              <a:solidFill>
                <a:schemeClr val="dk1"/>
              </a:solidFill>
              <a:effectLst/>
              <a:latin typeface="Calibri"/>
              <a:ea typeface="Calibri"/>
              <a:cs typeface="Calibri"/>
              <a:sym typeface="Calibri"/>
            </a:endParaRPr>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609" name="Shape 609"/>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90473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Shape 6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
        <p:nvSpPr>
          <p:cNvPr id="608" name="Shape 608"/>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228600" lvl="0" indent="-228600">
              <a:spcBef>
                <a:spcPts val="360"/>
              </a:spcBef>
              <a:spcAft>
                <a:spcPts val="0"/>
              </a:spcAft>
              <a:buAutoNum type="arabicPeriod"/>
            </a:pPr>
            <a:r>
              <a:rPr lang="en-US" sz="1200" b="0" i="0" u="none" strike="noStrike" kern="1200" cap="none" dirty="0">
                <a:solidFill>
                  <a:schemeClr val="dk1"/>
                </a:solidFill>
                <a:effectLst/>
                <a:latin typeface="Calibri"/>
                <a:ea typeface="Calibri"/>
                <a:cs typeface="Calibri"/>
                <a:sym typeface="Calibri"/>
              </a:rPr>
              <a:t>React 16 depends on the collection types </a:t>
            </a:r>
            <a:r>
              <a:rPr lang="en-US" sz="1200" b="0" i="0" u="none" strike="noStrike" kern="1200" cap="none" dirty="0">
                <a:solidFill>
                  <a:schemeClr val="dk1"/>
                </a:solidFill>
                <a:effectLst/>
                <a:latin typeface="Calibri"/>
                <a:ea typeface="Calibri"/>
                <a:cs typeface="Calibri"/>
                <a:sym typeface="Calibri"/>
                <a:hlinkClick r:id="rId3"/>
              </a:rPr>
              <a:t>Map</a:t>
            </a:r>
            <a:r>
              <a:rPr lang="en-US" sz="1200" b="0" i="0" u="none" strike="noStrike" kern="1200" cap="none" dirty="0">
                <a:solidFill>
                  <a:schemeClr val="dk1"/>
                </a:solidFill>
                <a:effectLst/>
                <a:latin typeface="Calibri"/>
                <a:ea typeface="Calibri"/>
                <a:cs typeface="Calibri"/>
                <a:sym typeface="Calibri"/>
              </a:rPr>
              <a:t> and </a:t>
            </a:r>
            <a:r>
              <a:rPr lang="en-US" sz="1200" b="0" i="0" u="none" strike="noStrike" kern="1200" cap="none" dirty="0">
                <a:solidFill>
                  <a:schemeClr val="dk1"/>
                </a:solidFill>
                <a:effectLst/>
                <a:latin typeface="Calibri"/>
                <a:ea typeface="Calibri"/>
                <a:cs typeface="Calibri"/>
                <a:sym typeface="Calibri"/>
                <a:hlinkClick r:id="rId4"/>
              </a:rPr>
              <a:t>Set</a:t>
            </a:r>
            <a:r>
              <a:rPr lang="en-US" sz="1200" b="0" i="0" u="none" strike="noStrike" kern="1200" cap="none" dirty="0">
                <a:solidFill>
                  <a:schemeClr val="dk1"/>
                </a:solidFill>
                <a:effectLst/>
                <a:latin typeface="Calibri"/>
                <a:ea typeface="Calibri"/>
                <a:cs typeface="Calibri"/>
                <a:sym typeface="Calibri"/>
              </a:rPr>
              <a:t>. If you support older browsers and devices which may not yet provide these natively (e.g. IE&lt;11), consider including a global polyfill in your bundled application, such as </a:t>
            </a:r>
            <a:r>
              <a:rPr lang="en-US" sz="1200" b="0" i="0" u="none" strike="noStrike" kern="1200" cap="none" dirty="0">
                <a:solidFill>
                  <a:schemeClr val="dk1"/>
                </a:solidFill>
                <a:effectLst/>
                <a:latin typeface="Calibri"/>
                <a:ea typeface="Calibri"/>
                <a:cs typeface="Calibri"/>
                <a:sym typeface="Calibri"/>
                <a:hlinkClick r:id="rId5"/>
              </a:rPr>
              <a:t>core-js</a:t>
            </a:r>
            <a:r>
              <a:rPr lang="en-US" sz="1200" b="0" i="0" u="none" strike="noStrike" kern="1200" cap="none" dirty="0">
                <a:solidFill>
                  <a:schemeClr val="dk1"/>
                </a:solidFill>
                <a:effectLst/>
                <a:latin typeface="Calibri"/>
                <a:ea typeface="Calibri"/>
                <a:cs typeface="Calibri"/>
                <a:sym typeface="Calibri"/>
              </a:rPr>
              <a:t> or </a:t>
            </a:r>
            <a:r>
              <a:rPr lang="en-US" sz="1200" b="0" i="0" u="none" strike="noStrike" kern="1200" cap="none" dirty="0">
                <a:solidFill>
                  <a:schemeClr val="dk1"/>
                </a:solidFill>
                <a:effectLst/>
                <a:latin typeface="Calibri"/>
                <a:ea typeface="Calibri"/>
                <a:cs typeface="Calibri"/>
                <a:sym typeface="Calibri"/>
                <a:hlinkClick r:id="rId6"/>
              </a:rPr>
              <a:t>babel-polyfill</a:t>
            </a:r>
            <a:r>
              <a:rPr lang="en-US" sz="1200" b="0" i="0" u="none" strike="noStrike" kern="1200" cap="none" dirty="0">
                <a:solidFill>
                  <a:schemeClr val="dk1"/>
                </a:solidFill>
                <a:effectLst/>
                <a:latin typeface="Calibri"/>
                <a:ea typeface="Calibri"/>
                <a:cs typeface="Calibri"/>
                <a:sym typeface="Calibri"/>
              </a:rPr>
              <a:t>.</a:t>
            </a:r>
          </a:p>
          <a:p>
            <a:pPr marL="228600" lvl="0" indent="-228600">
              <a:spcBef>
                <a:spcPts val="360"/>
              </a:spcBef>
              <a:spcAft>
                <a:spcPts val="0"/>
              </a:spcAft>
              <a:buAutoNum type="arabicPeriod"/>
            </a:pPr>
            <a:endParaRPr lang="en-US" sz="1200" b="0" i="0" u="none" strike="noStrike" kern="1200" cap="none" dirty="0">
              <a:solidFill>
                <a:schemeClr val="dk1"/>
              </a:solidFill>
              <a:effectLst/>
              <a:latin typeface="Calibri"/>
              <a:ea typeface="Calibri"/>
              <a:cs typeface="Calibri"/>
              <a:sym typeface="Calibri"/>
            </a:endParaRPr>
          </a:p>
          <a:p>
            <a:pPr marL="228600" lvl="0" indent="-228600">
              <a:spcBef>
                <a:spcPts val="360"/>
              </a:spcBef>
              <a:spcAft>
                <a:spcPts val="0"/>
              </a:spcAft>
              <a:buAutoNum type="arabicPeriod"/>
            </a:pPr>
            <a:r>
              <a:rPr lang="en-US" sz="1200" b="0" i="0" u="none" strike="noStrike" kern="1200" cap="none" dirty="0">
                <a:solidFill>
                  <a:schemeClr val="dk1"/>
                </a:solidFill>
                <a:effectLst/>
                <a:latin typeface="Calibri"/>
                <a:ea typeface="Calibri"/>
                <a:cs typeface="Calibri"/>
                <a:sym typeface="Calibri"/>
              </a:rPr>
              <a:t>React also depends on </a:t>
            </a:r>
            <a:r>
              <a:rPr lang="en-US" dirty="0"/>
              <a:t>requestAnimationFrame</a:t>
            </a:r>
            <a:r>
              <a:rPr lang="en-US" sz="1200" b="0" i="0" u="none" strike="noStrike" kern="1200" cap="none" dirty="0">
                <a:solidFill>
                  <a:schemeClr val="dk1"/>
                </a:solidFill>
                <a:effectLst/>
                <a:latin typeface="Calibri"/>
                <a:ea typeface="Calibri"/>
                <a:cs typeface="Calibri"/>
                <a:sym typeface="Calibri"/>
              </a:rPr>
              <a:t> (even in test environments).</a:t>
            </a:r>
            <a:br>
              <a:rPr lang="en-US" dirty="0"/>
            </a:br>
            <a:r>
              <a:rPr lang="en-US" sz="1200" b="0" i="0" u="none" strike="noStrike" kern="1200" cap="none" dirty="0">
                <a:solidFill>
                  <a:schemeClr val="dk1"/>
                </a:solidFill>
                <a:effectLst/>
                <a:latin typeface="Calibri"/>
                <a:ea typeface="Calibri"/>
                <a:cs typeface="Calibri"/>
                <a:sym typeface="Calibri"/>
              </a:rPr>
              <a:t>You can use the </a:t>
            </a:r>
            <a:r>
              <a:rPr lang="en-US" sz="1200" b="0" i="0" u="none" strike="noStrike" kern="1200" cap="none" dirty="0">
                <a:solidFill>
                  <a:schemeClr val="dk1"/>
                </a:solidFill>
                <a:effectLst/>
                <a:latin typeface="Calibri"/>
                <a:ea typeface="Calibri"/>
                <a:cs typeface="Calibri"/>
                <a:sym typeface="Calibri"/>
                <a:hlinkClick r:id="rId7"/>
              </a:rPr>
              <a:t>raf</a:t>
            </a:r>
            <a:r>
              <a:rPr lang="en-US" sz="1200" b="0" i="0" u="none" strike="noStrike" kern="1200" cap="none" dirty="0">
                <a:solidFill>
                  <a:schemeClr val="dk1"/>
                </a:solidFill>
                <a:effectLst/>
                <a:latin typeface="Calibri"/>
                <a:ea typeface="Calibri"/>
                <a:cs typeface="Calibri"/>
                <a:sym typeface="Calibri"/>
              </a:rPr>
              <a:t> package to shim </a:t>
            </a:r>
            <a:r>
              <a:rPr lang="en-US" dirty="0"/>
              <a:t>requestAnimationFrame</a:t>
            </a:r>
            <a:r>
              <a:rPr lang="en-US" sz="1200" b="0" i="0" u="none" strike="noStrike" kern="1200" cap="none" dirty="0">
                <a:solidFill>
                  <a:schemeClr val="dk1"/>
                </a:solidFill>
                <a:effectLst/>
                <a:latin typeface="Calibri"/>
                <a:ea typeface="Calibri"/>
                <a:cs typeface="Calibri"/>
                <a:sym typeface="Calibri"/>
              </a:rPr>
              <a:t>:</a:t>
            </a:r>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609" name="Shape 609"/>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40227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Shape 6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
        <p:nvSpPr>
          <p:cNvPr id="608" name="Shape 608"/>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228600" lvl="0" indent="-228600">
              <a:spcBef>
                <a:spcPts val="360"/>
              </a:spcBef>
              <a:spcAft>
                <a:spcPts val="0"/>
              </a:spcAft>
              <a:buAutoNum type="arabicPeriod"/>
            </a:pPr>
            <a:r>
              <a:rPr lang="en-US" sz="1200" b="0" i="0" u="none" strike="noStrike" kern="1200" cap="none" dirty="0">
                <a:solidFill>
                  <a:schemeClr val="dk1"/>
                </a:solidFill>
                <a:effectLst/>
                <a:latin typeface="Calibri"/>
                <a:ea typeface="Calibri"/>
                <a:cs typeface="Calibri"/>
                <a:sym typeface="Calibri"/>
              </a:rPr>
              <a:t>React 16 depends on the collection types </a:t>
            </a:r>
            <a:r>
              <a:rPr lang="en-US" sz="1200" b="0" i="0" u="none" strike="noStrike" kern="1200" cap="none" dirty="0">
                <a:solidFill>
                  <a:schemeClr val="dk1"/>
                </a:solidFill>
                <a:effectLst/>
                <a:latin typeface="Calibri"/>
                <a:ea typeface="Calibri"/>
                <a:cs typeface="Calibri"/>
                <a:sym typeface="Calibri"/>
                <a:hlinkClick r:id="rId3"/>
              </a:rPr>
              <a:t>Map</a:t>
            </a:r>
            <a:r>
              <a:rPr lang="en-US" sz="1200" b="0" i="0" u="none" strike="noStrike" kern="1200" cap="none" dirty="0">
                <a:solidFill>
                  <a:schemeClr val="dk1"/>
                </a:solidFill>
                <a:effectLst/>
                <a:latin typeface="Calibri"/>
                <a:ea typeface="Calibri"/>
                <a:cs typeface="Calibri"/>
                <a:sym typeface="Calibri"/>
              </a:rPr>
              <a:t> and </a:t>
            </a:r>
            <a:r>
              <a:rPr lang="en-US" sz="1200" b="0" i="0" u="none" strike="noStrike" kern="1200" cap="none" dirty="0">
                <a:solidFill>
                  <a:schemeClr val="dk1"/>
                </a:solidFill>
                <a:effectLst/>
                <a:latin typeface="Calibri"/>
                <a:ea typeface="Calibri"/>
                <a:cs typeface="Calibri"/>
                <a:sym typeface="Calibri"/>
                <a:hlinkClick r:id="rId4"/>
              </a:rPr>
              <a:t>Set</a:t>
            </a:r>
            <a:r>
              <a:rPr lang="en-US" sz="1200" b="0" i="0" u="none" strike="noStrike" kern="1200" cap="none" dirty="0">
                <a:solidFill>
                  <a:schemeClr val="dk1"/>
                </a:solidFill>
                <a:effectLst/>
                <a:latin typeface="Calibri"/>
                <a:ea typeface="Calibri"/>
                <a:cs typeface="Calibri"/>
                <a:sym typeface="Calibri"/>
              </a:rPr>
              <a:t>. If you support older browsers and devices which may not yet provide these natively (e.g. IE&lt;11), consider including a global polyfill in your bundled application, such as </a:t>
            </a:r>
            <a:r>
              <a:rPr lang="en-US" sz="1200" b="0" i="0" u="none" strike="noStrike" kern="1200" cap="none" dirty="0">
                <a:solidFill>
                  <a:schemeClr val="dk1"/>
                </a:solidFill>
                <a:effectLst/>
                <a:latin typeface="Calibri"/>
                <a:ea typeface="Calibri"/>
                <a:cs typeface="Calibri"/>
                <a:sym typeface="Calibri"/>
                <a:hlinkClick r:id="rId5"/>
              </a:rPr>
              <a:t>core-js</a:t>
            </a:r>
            <a:r>
              <a:rPr lang="en-US" sz="1200" b="0" i="0" u="none" strike="noStrike" kern="1200" cap="none" dirty="0">
                <a:solidFill>
                  <a:schemeClr val="dk1"/>
                </a:solidFill>
                <a:effectLst/>
                <a:latin typeface="Calibri"/>
                <a:ea typeface="Calibri"/>
                <a:cs typeface="Calibri"/>
                <a:sym typeface="Calibri"/>
              </a:rPr>
              <a:t> or </a:t>
            </a:r>
            <a:r>
              <a:rPr lang="en-US" sz="1200" b="0" i="0" u="none" strike="noStrike" kern="1200" cap="none" dirty="0">
                <a:solidFill>
                  <a:schemeClr val="dk1"/>
                </a:solidFill>
                <a:effectLst/>
                <a:latin typeface="Calibri"/>
                <a:ea typeface="Calibri"/>
                <a:cs typeface="Calibri"/>
                <a:sym typeface="Calibri"/>
                <a:hlinkClick r:id="rId6"/>
              </a:rPr>
              <a:t>babel-polyfill</a:t>
            </a:r>
            <a:r>
              <a:rPr lang="en-US" sz="1200" b="0" i="0" u="none" strike="noStrike" kern="1200" cap="none" dirty="0">
                <a:solidFill>
                  <a:schemeClr val="dk1"/>
                </a:solidFill>
                <a:effectLst/>
                <a:latin typeface="Calibri"/>
                <a:ea typeface="Calibri"/>
                <a:cs typeface="Calibri"/>
                <a:sym typeface="Calibri"/>
              </a:rPr>
              <a:t>.</a:t>
            </a:r>
          </a:p>
          <a:p>
            <a:pPr marL="228600" lvl="0" indent="-228600">
              <a:spcBef>
                <a:spcPts val="360"/>
              </a:spcBef>
              <a:spcAft>
                <a:spcPts val="0"/>
              </a:spcAft>
              <a:buAutoNum type="arabicPeriod"/>
            </a:pPr>
            <a:endParaRPr lang="en-US" sz="1200" b="0" i="0" u="none" strike="noStrike" kern="1200" cap="none" dirty="0">
              <a:solidFill>
                <a:schemeClr val="dk1"/>
              </a:solidFill>
              <a:effectLst/>
              <a:latin typeface="Calibri"/>
              <a:ea typeface="Calibri"/>
              <a:cs typeface="Calibri"/>
              <a:sym typeface="Calibri"/>
            </a:endParaRPr>
          </a:p>
          <a:p>
            <a:pPr marL="228600" lvl="0" indent="-228600">
              <a:spcBef>
                <a:spcPts val="360"/>
              </a:spcBef>
              <a:spcAft>
                <a:spcPts val="0"/>
              </a:spcAft>
              <a:buAutoNum type="arabicPeriod"/>
            </a:pPr>
            <a:r>
              <a:rPr lang="en-US" sz="1200" b="0" i="0" u="none" strike="noStrike" kern="1200" cap="none" dirty="0">
                <a:solidFill>
                  <a:schemeClr val="dk1"/>
                </a:solidFill>
                <a:effectLst/>
                <a:latin typeface="Calibri"/>
                <a:ea typeface="Calibri"/>
                <a:cs typeface="Calibri"/>
                <a:sym typeface="Calibri"/>
              </a:rPr>
              <a:t>React also depends on </a:t>
            </a:r>
            <a:r>
              <a:rPr lang="en-US" dirty="0"/>
              <a:t>requestAnimationFrame</a:t>
            </a:r>
            <a:r>
              <a:rPr lang="en-US" sz="1200" b="0" i="0" u="none" strike="noStrike" kern="1200" cap="none" dirty="0">
                <a:solidFill>
                  <a:schemeClr val="dk1"/>
                </a:solidFill>
                <a:effectLst/>
                <a:latin typeface="Calibri"/>
                <a:ea typeface="Calibri"/>
                <a:cs typeface="Calibri"/>
                <a:sym typeface="Calibri"/>
              </a:rPr>
              <a:t> (even in test environments).</a:t>
            </a:r>
            <a:br>
              <a:rPr lang="en-US" dirty="0"/>
            </a:br>
            <a:r>
              <a:rPr lang="en-US" sz="1200" b="0" i="0" u="none" strike="noStrike" kern="1200" cap="none" dirty="0">
                <a:solidFill>
                  <a:schemeClr val="dk1"/>
                </a:solidFill>
                <a:effectLst/>
                <a:latin typeface="Calibri"/>
                <a:ea typeface="Calibri"/>
                <a:cs typeface="Calibri"/>
                <a:sym typeface="Calibri"/>
              </a:rPr>
              <a:t>You can use the </a:t>
            </a:r>
            <a:r>
              <a:rPr lang="en-US" sz="1200" b="0" i="0" u="none" strike="noStrike" kern="1200" cap="none" dirty="0">
                <a:solidFill>
                  <a:schemeClr val="dk1"/>
                </a:solidFill>
                <a:effectLst/>
                <a:latin typeface="Calibri"/>
                <a:ea typeface="Calibri"/>
                <a:cs typeface="Calibri"/>
                <a:sym typeface="Calibri"/>
                <a:hlinkClick r:id="rId7"/>
              </a:rPr>
              <a:t>raf</a:t>
            </a:r>
            <a:r>
              <a:rPr lang="en-US" sz="1200" b="0" i="0" u="none" strike="noStrike" kern="1200" cap="none" dirty="0">
                <a:solidFill>
                  <a:schemeClr val="dk1"/>
                </a:solidFill>
                <a:effectLst/>
                <a:latin typeface="Calibri"/>
                <a:ea typeface="Calibri"/>
                <a:cs typeface="Calibri"/>
                <a:sym typeface="Calibri"/>
              </a:rPr>
              <a:t> package to shim </a:t>
            </a:r>
            <a:r>
              <a:rPr lang="en-US" dirty="0"/>
              <a:t>requestAnimationFrame</a:t>
            </a:r>
            <a:r>
              <a:rPr lang="en-US" sz="1200" b="0" i="0" u="none" strike="noStrike" kern="1200" cap="none" dirty="0">
                <a:solidFill>
                  <a:schemeClr val="dk1"/>
                </a:solidFill>
                <a:effectLst/>
                <a:latin typeface="Calibri"/>
                <a:ea typeface="Calibri"/>
                <a:cs typeface="Calibri"/>
                <a:sym typeface="Calibri"/>
              </a:rPr>
              <a:t>:</a:t>
            </a:r>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609" name="Shape 609"/>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3012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spcBef>
                <a:spcPts val="360"/>
              </a:spcBef>
              <a:spcAft>
                <a:spcPts val="0"/>
              </a:spcAft>
              <a:buFont typeface="+mj-lt"/>
              <a:buAutoNum type="arabicPeriod"/>
            </a:pPr>
            <a:r>
              <a:rPr lang="en-US" sz="1200" b="0" i="0" u="none" strike="noStrike" kern="1200" cap="none" dirty="0">
                <a:solidFill>
                  <a:schemeClr val="dk1"/>
                </a:solidFill>
                <a:effectLst/>
                <a:latin typeface="Calibri"/>
                <a:ea typeface="Calibri"/>
                <a:cs typeface="Calibri"/>
                <a:sym typeface="Calibri"/>
              </a:rPr>
              <a:t>Despite all these additions, React 16 is actually </a:t>
            </a:r>
            <a:r>
              <a:rPr lang="en-US" sz="1200" b="1" i="0" u="none" strike="noStrike" kern="1200" cap="none" dirty="0">
                <a:solidFill>
                  <a:schemeClr val="dk1"/>
                </a:solidFill>
                <a:effectLst/>
                <a:latin typeface="Calibri"/>
                <a:ea typeface="Calibri"/>
                <a:cs typeface="Calibri"/>
                <a:sym typeface="Calibri"/>
              </a:rPr>
              <a:t>smaller</a:t>
            </a:r>
            <a:r>
              <a:rPr lang="en-US" sz="1200" b="0" i="0" u="none" strike="noStrike" kern="1200" cap="none" dirty="0">
                <a:solidFill>
                  <a:schemeClr val="dk1"/>
                </a:solidFill>
                <a:effectLst/>
                <a:latin typeface="Calibri"/>
                <a:ea typeface="Calibri"/>
                <a:cs typeface="Calibri"/>
                <a:sym typeface="Calibri"/>
              </a:rPr>
              <a:t> compared to 15.6.1!</a:t>
            </a:r>
            <a:endParaRPr dirty="0"/>
          </a:p>
        </p:txBody>
      </p:sp>
      <p:sp>
        <p:nvSpPr>
          <p:cNvPr id="680" name="Shape 6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4196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spcBef>
                <a:spcPts val="360"/>
              </a:spcBef>
              <a:spcAft>
                <a:spcPts val="0"/>
              </a:spcAft>
              <a:buFont typeface="+mj-lt"/>
              <a:buAutoNum type="arabicPeriod"/>
            </a:pPr>
            <a:endParaRPr lang="en-US" sz="1200" b="0" i="0" u="none" strike="noStrike" kern="1200" cap="none" dirty="0">
              <a:solidFill>
                <a:schemeClr val="dk1"/>
              </a:solidFill>
              <a:effectLst/>
              <a:latin typeface="Calibri"/>
              <a:ea typeface="Calibri"/>
              <a:cs typeface="Calibri"/>
              <a:sym typeface="Calibri"/>
            </a:endParaRPr>
          </a:p>
          <a:p>
            <a:pPr marL="228600" lvl="0" indent="-228600">
              <a:spcBef>
                <a:spcPts val="360"/>
              </a:spcBef>
              <a:spcAft>
                <a:spcPts val="0"/>
              </a:spcAft>
              <a:buFont typeface="+mj-lt"/>
              <a:buAutoNum type="arabicPeriod"/>
            </a:pPr>
            <a:r>
              <a:rPr lang="en-US" sz="1200" b="0" i="0" u="none" strike="noStrike" kern="1200" cap="none" dirty="0">
                <a:solidFill>
                  <a:schemeClr val="dk1"/>
                </a:solidFill>
                <a:effectLst/>
                <a:latin typeface="Calibri"/>
                <a:ea typeface="Calibri"/>
                <a:cs typeface="Calibri"/>
                <a:sym typeface="Calibri"/>
              </a:rPr>
              <a:t>Questions have been flying around as to why Facebook decided to rewrite the internals of ReactJS while keeping the public API essentially unchanged</a:t>
            </a:r>
          </a:p>
          <a:p>
            <a:pPr marL="228600" lvl="0" indent="-228600">
              <a:spcBef>
                <a:spcPts val="360"/>
              </a:spcBef>
              <a:spcAft>
                <a:spcPts val="0"/>
              </a:spcAft>
              <a:buFont typeface="+mj-lt"/>
              <a:buAutoNum type="arabicPeriod"/>
            </a:pPr>
            <a:endParaRPr lang="en-US" sz="1200" b="0" i="0" u="none" strike="noStrike" kern="1200" cap="none" dirty="0">
              <a:solidFill>
                <a:schemeClr val="dk1"/>
              </a:solidFill>
              <a:effectLst/>
              <a:latin typeface="Calibri"/>
              <a:ea typeface="Calibri"/>
              <a:cs typeface="Calibri"/>
              <a:sym typeface="Calibri"/>
            </a:endParaRPr>
          </a:p>
          <a:p>
            <a:pPr marL="228600" lvl="0" indent="-228600">
              <a:lnSpc>
                <a:spcPct val="300000"/>
              </a:lnSpc>
              <a:spcBef>
                <a:spcPts val="360"/>
              </a:spcBef>
              <a:spcAft>
                <a:spcPts val="0"/>
              </a:spcAft>
              <a:buFont typeface="+mj-lt"/>
              <a:buAutoNum type="arabicPeriod"/>
            </a:pPr>
            <a:r>
              <a:rPr lang="en-US" sz="1200" b="0" i="0" u="none" strike="noStrike" kern="1200" cap="none" dirty="0">
                <a:solidFill>
                  <a:schemeClr val="dk1"/>
                </a:solidFill>
                <a:effectLst/>
                <a:latin typeface="Calibri"/>
                <a:ea typeface="Calibri"/>
                <a:cs typeface="Calibri"/>
                <a:sym typeface="Calibri"/>
              </a:rPr>
              <a:t>React Fiber, which is a reimplementation of </a:t>
            </a:r>
            <a:r>
              <a:rPr lang="en-US" sz="1200" b="0" i="0" u="none" strike="noStrike" kern="1200" cap="none" dirty="0" err="1">
                <a:solidFill>
                  <a:schemeClr val="dk1"/>
                </a:solidFill>
                <a:effectLst/>
                <a:latin typeface="Calibri"/>
                <a:ea typeface="Calibri"/>
                <a:cs typeface="Calibri"/>
                <a:sym typeface="Calibri"/>
              </a:rPr>
              <a:t>ReactJS's</a:t>
            </a:r>
            <a:r>
              <a:rPr lang="en-US" sz="1200" b="0" i="0" u="none" strike="noStrike" kern="1200" cap="none" dirty="0">
                <a:solidFill>
                  <a:schemeClr val="dk1"/>
                </a:solidFill>
                <a:effectLst/>
                <a:latin typeface="Calibri"/>
                <a:ea typeface="Calibri"/>
                <a:cs typeface="Calibri"/>
                <a:sym typeface="Calibri"/>
              </a:rPr>
              <a:t> core algorithm for about two years now.</a:t>
            </a:r>
          </a:p>
          <a:p>
            <a:pPr marL="228600" lvl="0" indent="-228600">
              <a:lnSpc>
                <a:spcPct val="300000"/>
              </a:lnSpc>
              <a:spcBef>
                <a:spcPts val="360"/>
              </a:spcBef>
              <a:spcAft>
                <a:spcPts val="0"/>
              </a:spcAft>
              <a:buFont typeface="+mj-lt"/>
              <a:buAutoNum type="arabicPeriod"/>
            </a:pPr>
            <a:endParaRPr lang="en-US" sz="1200" b="0" i="0" u="none" strike="noStrike" kern="1200" cap="none" dirty="0">
              <a:solidFill>
                <a:schemeClr val="dk1"/>
              </a:solidFill>
              <a:effectLst/>
              <a:latin typeface="Calibri"/>
              <a:ea typeface="Calibri"/>
              <a:cs typeface="Calibri"/>
              <a:sym typeface="Calibri"/>
            </a:endParaRPr>
          </a:p>
          <a:p>
            <a:pPr marL="228600" marR="0" lvl="0" indent="-228600" algn="l" defTabSz="914400" rtl="0" eaLnBrk="1" fontAlgn="auto" latinLnBrk="0" hangingPunct="1">
              <a:lnSpc>
                <a:spcPct val="300000"/>
              </a:lnSpc>
              <a:spcBef>
                <a:spcPts val="360"/>
              </a:spcBef>
              <a:spcAft>
                <a:spcPts val="0"/>
              </a:spcAft>
              <a:buClrTx/>
              <a:buSzPts val="1400"/>
              <a:buFont typeface="+mj-lt"/>
              <a:buAutoNum type="arabicPeriod"/>
              <a:tabLst/>
              <a:defRPr/>
            </a:pPr>
            <a:r>
              <a:rPr lang="en-US" sz="1200" b="0" i="0" u="none" strike="noStrike" kern="1200" cap="none" dirty="0">
                <a:solidFill>
                  <a:schemeClr val="dk1"/>
                </a:solidFill>
                <a:effectLst/>
                <a:latin typeface="Calibri"/>
                <a:ea typeface="Calibri"/>
                <a:cs typeface="Calibri"/>
                <a:sym typeface="Calibri"/>
              </a:rPr>
              <a:t>There are many reasons as to why it was rewritten but I'll highlight a few reasons.</a:t>
            </a:r>
          </a:p>
          <a:p>
            <a:pPr marL="228600" marR="0" lvl="0" indent="-228600" algn="l" defTabSz="914400" rtl="0" eaLnBrk="1" fontAlgn="auto" latinLnBrk="0" hangingPunct="1">
              <a:lnSpc>
                <a:spcPct val="300000"/>
              </a:lnSpc>
              <a:spcBef>
                <a:spcPts val="360"/>
              </a:spcBef>
              <a:spcAft>
                <a:spcPts val="0"/>
              </a:spcAft>
              <a:buClrTx/>
              <a:buSzPts val="1400"/>
              <a:buFont typeface="+mj-lt"/>
              <a:buAutoNum type="arabicPeriod"/>
              <a:tabLst/>
              <a:defRPr/>
            </a:pPr>
            <a:endParaRPr lang="en-US" sz="1200" b="0" i="0" u="none" strike="noStrike" kern="1200" cap="none" dirty="0">
              <a:solidFill>
                <a:schemeClr val="dk1"/>
              </a:solidFill>
              <a:effectLst/>
              <a:latin typeface="Calibri"/>
              <a:ea typeface="Calibri"/>
              <a:cs typeface="Calibri"/>
              <a:sym typeface="Calibri"/>
            </a:endParaRPr>
          </a:p>
          <a:p>
            <a:pPr marL="685800" lvl="1" indent="-228600">
              <a:spcBef>
                <a:spcPts val="360"/>
              </a:spcBef>
              <a:spcAft>
                <a:spcPts val="0"/>
              </a:spcAft>
              <a:buFont typeface="+mj-lt"/>
              <a:buAutoNum type="arabicPeriod"/>
            </a:pPr>
            <a:r>
              <a:rPr lang="en-US" sz="1200" b="0" i="0" u="none" strike="noStrike" kern="1200" cap="none" dirty="0">
                <a:solidFill>
                  <a:schemeClr val="dk1"/>
                </a:solidFill>
                <a:effectLst/>
                <a:latin typeface="Calibri"/>
                <a:ea typeface="Calibri"/>
                <a:cs typeface="Calibri"/>
                <a:sym typeface="Calibri"/>
              </a:rPr>
              <a:t>ReactJS needed a way to support asynchronous rendering. </a:t>
            </a:r>
          </a:p>
          <a:p>
            <a:pPr marL="1143000" lvl="2" indent="-228600">
              <a:spcBef>
                <a:spcPts val="360"/>
              </a:spcBef>
              <a:spcAft>
                <a:spcPts val="0"/>
              </a:spcAft>
              <a:buFont typeface="+mj-lt"/>
              <a:buAutoNum type="arabicPeriod"/>
            </a:pPr>
            <a:r>
              <a:rPr lang="en-US" sz="1200" b="0" i="0" u="none" strike="noStrike" kern="1200" cap="none" dirty="0">
                <a:solidFill>
                  <a:schemeClr val="dk1"/>
                </a:solidFill>
                <a:effectLst/>
                <a:latin typeface="Calibri"/>
                <a:ea typeface="Calibri"/>
                <a:cs typeface="Calibri"/>
                <a:sym typeface="Calibri"/>
              </a:rPr>
              <a:t>What </a:t>
            </a:r>
            <a:r>
              <a:rPr lang="en-US" sz="1200" b="1" i="0" u="none" strike="noStrike" kern="1200" cap="none" dirty="0" err="1">
                <a:solidFill>
                  <a:schemeClr val="dk1"/>
                </a:solidFill>
                <a:effectLst/>
                <a:latin typeface="Calibri"/>
                <a:ea typeface="Calibri"/>
                <a:cs typeface="Calibri"/>
                <a:sym typeface="Calibri"/>
              </a:rPr>
              <a:t>async</a:t>
            </a:r>
            <a:r>
              <a:rPr lang="en-US" sz="1200" b="1" i="0" u="none" strike="noStrike" kern="1200" cap="none" dirty="0">
                <a:solidFill>
                  <a:schemeClr val="dk1"/>
                </a:solidFill>
                <a:effectLst/>
                <a:latin typeface="Calibri"/>
                <a:ea typeface="Calibri"/>
                <a:cs typeface="Calibri"/>
                <a:sym typeface="Calibri"/>
              </a:rPr>
              <a:t> rendering means </a:t>
            </a:r>
            <a:r>
              <a:rPr lang="en-US" sz="1200" b="0" i="0" u="none" strike="noStrike" kern="1200" cap="none" dirty="0">
                <a:solidFill>
                  <a:schemeClr val="dk1"/>
                </a:solidFill>
                <a:effectLst/>
                <a:latin typeface="Calibri"/>
                <a:ea typeface="Calibri"/>
                <a:cs typeface="Calibri"/>
                <a:sym typeface="Calibri"/>
              </a:rPr>
              <a:t>is that the rendering work can be split into chunks and spread out over multiple frames. The rendering engine for the browser is single threaded, which means nearly all actions happen synchronously. React 16 manages the main thread and rendering using native browser APIs by intermittently checking to see if there is other work that needs to be performed.</a:t>
            </a:r>
          </a:p>
          <a:p>
            <a:pPr marL="685800" lvl="1" indent="-228600">
              <a:spcBef>
                <a:spcPts val="360"/>
              </a:spcBef>
              <a:spcAft>
                <a:spcPts val="0"/>
              </a:spcAft>
              <a:buFont typeface="+mj-lt"/>
              <a:buAutoNum type="arabicPeriod"/>
            </a:pPr>
            <a:endParaRPr lang="en-US" sz="1200" b="0" i="0" u="none" strike="noStrike" kern="1200" cap="none" dirty="0">
              <a:solidFill>
                <a:schemeClr val="dk1"/>
              </a:solidFill>
              <a:effectLst/>
              <a:latin typeface="Calibri"/>
              <a:ea typeface="Calibri"/>
              <a:cs typeface="Calibri"/>
              <a:sym typeface="Calibri"/>
            </a:endParaRPr>
          </a:p>
          <a:p>
            <a:pPr marL="685800" lvl="1" indent="-228600">
              <a:spcBef>
                <a:spcPts val="360"/>
              </a:spcBef>
              <a:spcAft>
                <a:spcPts val="0"/>
              </a:spcAft>
              <a:buFont typeface="+mj-lt"/>
              <a:buAutoNum type="arabicPeriod"/>
            </a:pPr>
            <a:r>
              <a:rPr lang="en-US" sz="1200" b="0" i="0" u="none" strike="noStrike" kern="1200" cap="none" dirty="0">
                <a:solidFill>
                  <a:schemeClr val="dk1"/>
                </a:solidFill>
                <a:effectLst/>
                <a:latin typeface="Calibri"/>
                <a:ea typeface="Calibri"/>
                <a:cs typeface="Calibri"/>
                <a:sym typeface="Calibri"/>
              </a:rPr>
              <a:t>The current architecture couldn't have handled this addition so it needed to be re-designed from the </a:t>
            </a:r>
            <a:r>
              <a:rPr lang="en-US" sz="1200" b="0" i="0" u="none" strike="noStrike" kern="1200" cap="none" dirty="0" err="1">
                <a:solidFill>
                  <a:schemeClr val="dk1"/>
                </a:solidFill>
                <a:effectLst/>
                <a:latin typeface="Calibri"/>
                <a:ea typeface="Calibri"/>
                <a:cs typeface="Calibri"/>
                <a:sym typeface="Calibri"/>
              </a:rPr>
              <a:t>ç</a:t>
            </a:r>
            <a:endParaRPr lang="en-US" sz="1200" b="0" i="0" u="none" strike="noStrike" kern="1200" cap="none" dirty="0">
              <a:solidFill>
                <a:schemeClr val="dk1"/>
              </a:solidFill>
              <a:effectLst/>
              <a:latin typeface="Calibri"/>
              <a:ea typeface="Calibri"/>
              <a:cs typeface="Calibri"/>
              <a:sym typeface="Calibri"/>
            </a:endParaRPr>
          </a:p>
          <a:p>
            <a:pPr marL="685800" lvl="1" indent="-228600">
              <a:spcBef>
                <a:spcPts val="360"/>
              </a:spcBef>
              <a:spcAft>
                <a:spcPts val="0"/>
              </a:spcAft>
              <a:buFont typeface="+mj-lt"/>
              <a:buAutoNum type="arabicPeriod"/>
            </a:pPr>
            <a:endParaRPr lang="en-US" sz="1200" b="0" i="0" u="none" strike="noStrike" kern="1200" cap="none" dirty="0">
              <a:solidFill>
                <a:schemeClr val="dk1"/>
              </a:solidFill>
              <a:effectLst/>
              <a:latin typeface="Calibri"/>
              <a:ea typeface="Calibri"/>
              <a:cs typeface="Calibri"/>
              <a:sym typeface="Calibri"/>
            </a:endParaRPr>
          </a:p>
          <a:p>
            <a:pPr marL="685800" lvl="1" indent="-228600">
              <a:spcBef>
                <a:spcPts val="360"/>
              </a:spcBef>
              <a:spcAft>
                <a:spcPts val="0"/>
              </a:spcAft>
              <a:buFont typeface="+mj-lt"/>
              <a:buAutoNum type="arabicPeriod"/>
            </a:pPr>
            <a:r>
              <a:rPr lang="en-US" sz="1200" b="0" i="0" u="none" strike="noStrike" kern="1200" cap="none" dirty="0">
                <a:solidFill>
                  <a:schemeClr val="dk1"/>
                </a:solidFill>
                <a:effectLst/>
                <a:latin typeface="Calibri"/>
                <a:ea typeface="Calibri"/>
                <a:cs typeface="Calibri"/>
                <a:sym typeface="Calibri"/>
              </a:rPr>
              <a:t>Support for graceful and efficient error handling using error boundaries in ReactJS. It was difficult to add this frequently-demanded feature to the previously existing ReactJS architecture, so it needed to be re-designed from the ground up.</a:t>
            </a:r>
          </a:p>
          <a:p>
            <a:pPr marL="685800" lvl="1" indent="-228600">
              <a:spcBef>
                <a:spcPts val="360"/>
              </a:spcBef>
              <a:spcAft>
                <a:spcPts val="0"/>
              </a:spcAft>
              <a:buFont typeface="+mj-lt"/>
              <a:buAutoNum type="arabicPeriod"/>
            </a:pPr>
            <a:endParaRPr lang="en-US" sz="1200" b="0" i="0" u="none" strike="noStrike" kern="1200" cap="none" dirty="0">
              <a:solidFill>
                <a:schemeClr val="dk1"/>
              </a:solidFill>
              <a:effectLst/>
              <a:latin typeface="Calibri"/>
              <a:cs typeface="Calibri"/>
              <a:sym typeface="Calibri"/>
            </a:endParaRPr>
          </a:p>
          <a:p>
            <a:pPr marL="685800" lvl="1" indent="-228600">
              <a:spcBef>
                <a:spcPts val="360"/>
              </a:spcBef>
              <a:spcAft>
                <a:spcPts val="0"/>
              </a:spcAft>
              <a:buFont typeface="+mj-lt"/>
              <a:buAutoNum type="arabicPeriod"/>
            </a:pPr>
            <a:r>
              <a:rPr lang="en-US" sz="1200" b="0" i="0" u="none" strike="noStrike" kern="1200" cap="none" dirty="0">
                <a:solidFill>
                  <a:schemeClr val="dk1"/>
                </a:solidFill>
                <a:effectLst/>
                <a:latin typeface="Calibri"/>
                <a:ea typeface="Calibri"/>
                <a:cs typeface="Calibri"/>
                <a:sym typeface="Calibri"/>
              </a:rPr>
              <a:t>The need for a new foundation that is immensely extensible and powerful enough to accommodate new idea implementation going forward. Furthermore, the support for longstanding features such as having fragments, returning text from </a:t>
            </a:r>
            <a:r>
              <a:rPr lang="en-US" sz="1200" b="0" i="1" u="none" strike="noStrike" kern="1200" cap="none" dirty="0">
                <a:solidFill>
                  <a:schemeClr val="dk1"/>
                </a:solidFill>
                <a:effectLst/>
                <a:latin typeface="Calibri"/>
                <a:ea typeface="Calibri"/>
                <a:cs typeface="Calibri"/>
                <a:sym typeface="Calibri"/>
              </a:rPr>
              <a:t>render</a:t>
            </a:r>
            <a:r>
              <a:rPr lang="en-US" sz="1200" b="0" i="0" u="none" strike="noStrike" kern="1200" cap="none" dirty="0">
                <a:solidFill>
                  <a:schemeClr val="dk1"/>
                </a:solidFill>
                <a:effectLst/>
                <a:latin typeface="Calibri"/>
                <a:ea typeface="Calibri"/>
                <a:cs typeface="Calibri"/>
                <a:sym typeface="Calibri"/>
              </a:rPr>
              <a:t>, unification of the scheduling of different subtrees and simple, non-complex ways to write custom renderers for ReactJS.</a:t>
            </a:r>
            <a:endParaRPr lang="en-US" dirty="0"/>
          </a:p>
          <a:p>
            <a:pPr marL="228600" marR="0" lvl="0" indent="-228600" algn="l" defTabSz="914400" rtl="0" eaLnBrk="1" fontAlgn="auto" latinLnBrk="0" hangingPunct="1">
              <a:lnSpc>
                <a:spcPct val="300000"/>
              </a:lnSpc>
              <a:spcBef>
                <a:spcPts val="360"/>
              </a:spcBef>
              <a:spcAft>
                <a:spcPts val="0"/>
              </a:spcAft>
              <a:buClrTx/>
              <a:buSzPts val="1400"/>
              <a:buFont typeface="+mj-lt"/>
              <a:buAutoNum type="arabicPeriod"/>
              <a:tabLst/>
              <a:defRPr/>
            </a:pPr>
            <a:endParaRPr lang="en-US" sz="1200" b="0" i="0" u="none" strike="noStrike" kern="1200" cap="none" dirty="0">
              <a:solidFill>
                <a:schemeClr val="dk1"/>
              </a:solidFill>
              <a:effectLst/>
              <a:latin typeface="Calibri"/>
              <a:ea typeface="Calibri"/>
              <a:cs typeface="Calibri"/>
              <a:sym typeface="Calibri"/>
            </a:endParaRPr>
          </a:p>
          <a:p>
            <a:pPr marL="228600" lvl="0" indent="-228600">
              <a:lnSpc>
                <a:spcPct val="300000"/>
              </a:lnSpc>
              <a:spcBef>
                <a:spcPts val="360"/>
              </a:spcBef>
              <a:spcAft>
                <a:spcPts val="0"/>
              </a:spcAft>
              <a:buFont typeface="+mj-lt"/>
              <a:buAutoNum type="arabicPeriod"/>
            </a:pPr>
            <a:endParaRPr lang="en-US" sz="1200" b="0" i="0" u="none" strike="noStrike" kern="1200" cap="none" dirty="0">
              <a:solidFill>
                <a:schemeClr val="dk1"/>
              </a:solidFill>
              <a:effectLst/>
              <a:latin typeface="Calibri"/>
              <a:ea typeface="Calibri"/>
              <a:cs typeface="Calibri"/>
              <a:sym typeface="Calibri"/>
            </a:endParaRPr>
          </a:p>
        </p:txBody>
      </p:sp>
      <p:sp>
        <p:nvSpPr>
          <p:cNvPr id="680" name="Shape 6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6811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spcBef>
                <a:spcPts val="360"/>
              </a:spcBef>
              <a:spcAft>
                <a:spcPts val="0"/>
              </a:spcAft>
              <a:buFont typeface="+mj-lt"/>
              <a:buAutoNum type="arabicPeriod"/>
            </a:pPr>
            <a:r>
              <a:rPr lang="en-US" sz="1200" b="0" i="0" u="none" strike="noStrike" kern="1200" cap="none" dirty="0">
                <a:solidFill>
                  <a:schemeClr val="dk1"/>
                </a:solidFill>
                <a:effectLst/>
                <a:latin typeface="Calibri"/>
                <a:ea typeface="Calibri"/>
                <a:cs typeface="Calibri"/>
                <a:sym typeface="Calibri"/>
              </a:rPr>
              <a:t>React 16 is the first version of React built on top of a new core architecture, which is named “Fiber”. The new features in React v16.0 i.e. </a:t>
            </a:r>
            <a:r>
              <a:rPr lang="en-US" sz="1200" b="0" i="1" u="none" strike="noStrike" kern="1200" cap="none" dirty="0">
                <a:solidFill>
                  <a:schemeClr val="dk1"/>
                </a:solidFill>
                <a:effectLst/>
                <a:latin typeface="Calibri"/>
                <a:ea typeface="Calibri"/>
                <a:cs typeface="Calibri"/>
                <a:sym typeface="Calibri"/>
              </a:rPr>
              <a:t>error boundaries</a:t>
            </a:r>
            <a:r>
              <a:rPr lang="en-US" sz="1200" b="0" i="0" u="none" strike="noStrike" kern="1200" cap="none" dirty="0">
                <a:solidFill>
                  <a:schemeClr val="dk1"/>
                </a:solidFill>
                <a:effectLst/>
                <a:latin typeface="Calibri"/>
                <a:ea typeface="Calibri"/>
                <a:cs typeface="Calibri"/>
                <a:sym typeface="Calibri"/>
              </a:rPr>
              <a:t>, </a:t>
            </a:r>
            <a:r>
              <a:rPr lang="en-US" sz="1200" b="0" i="1" u="none" strike="noStrike" kern="1200" cap="none" dirty="0">
                <a:solidFill>
                  <a:schemeClr val="dk1"/>
                </a:solidFill>
                <a:effectLst/>
                <a:latin typeface="Calibri"/>
                <a:ea typeface="Calibri"/>
                <a:cs typeface="Calibri"/>
                <a:sym typeface="Calibri"/>
              </a:rPr>
              <a:t>fragments</a:t>
            </a:r>
            <a:r>
              <a:rPr lang="en-US" sz="1200" b="0" i="0" u="none" strike="noStrike" kern="1200" cap="none" dirty="0">
                <a:solidFill>
                  <a:schemeClr val="dk1"/>
                </a:solidFill>
                <a:effectLst/>
                <a:latin typeface="Calibri"/>
                <a:ea typeface="Calibri"/>
                <a:cs typeface="Calibri"/>
                <a:sym typeface="Calibri"/>
              </a:rPr>
              <a:t>, </a:t>
            </a:r>
            <a:r>
              <a:rPr lang="en-US" sz="1200" b="0" i="1" u="none" strike="noStrike" kern="1200" cap="none" dirty="0">
                <a:solidFill>
                  <a:schemeClr val="dk1"/>
                </a:solidFill>
                <a:effectLst/>
                <a:latin typeface="Calibri"/>
                <a:ea typeface="Calibri"/>
                <a:cs typeface="Calibri"/>
                <a:sym typeface="Calibri"/>
              </a:rPr>
              <a:t>portals</a:t>
            </a:r>
            <a:r>
              <a:rPr lang="en-US" sz="1200" b="0" i="0" u="none" strike="noStrike" kern="1200" cap="none" dirty="0">
                <a:solidFill>
                  <a:schemeClr val="dk1"/>
                </a:solidFill>
                <a:effectLst/>
                <a:latin typeface="Calibri"/>
                <a:ea typeface="Calibri"/>
                <a:cs typeface="Calibri"/>
                <a:sym typeface="Calibri"/>
              </a:rPr>
              <a:t> and </a:t>
            </a:r>
            <a:r>
              <a:rPr lang="en-US" sz="1200" b="0" i="1" u="none" strike="noStrike" kern="1200" cap="none" dirty="0" err="1">
                <a:solidFill>
                  <a:schemeClr val="dk1"/>
                </a:solidFill>
                <a:effectLst/>
                <a:latin typeface="Calibri"/>
                <a:ea typeface="Calibri"/>
                <a:cs typeface="Calibri"/>
                <a:sym typeface="Calibri"/>
              </a:rPr>
              <a:t>async</a:t>
            </a:r>
            <a:r>
              <a:rPr lang="en-US" sz="1200" b="0" i="1" u="none" strike="noStrike" kern="1200" cap="none" dirty="0">
                <a:solidFill>
                  <a:schemeClr val="dk1"/>
                </a:solidFill>
                <a:effectLst/>
                <a:latin typeface="Calibri"/>
                <a:ea typeface="Calibri"/>
                <a:cs typeface="Calibri"/>
                <a:sym typeface="Calibri"/>
              </a:rPr>
              <a:t> rendering</a:t>
            </a:r>
            <a:r>
              <a:rPr lang="en-US" sz="1200" b="0" i="0" u="none" strike="noStrike" kern="1200" cap="none" dirty="0">
                <a:solidFill>
                  <a:schemeClr val="dk1"/>
                </a:solidFill>
                <a:effectLst/>
                <a:latin typeface="Calibri"/>
                <a:ea typeface="Calibri"/>
                <a:cs typeface="Calibri"/>
                <a:sym typeface="Calibri"/>
              </a:rPr>
              <a:t>  have been made possible due to Fiber</a:t>
            </a:r>
          </a:p>
          <a:p>
            <a:pPr marL="228600" lvl="0" indent="-228600">
              <a:spcBef>
                <a:spcPts val="360"/>
              </a:spcBef>
              <a:spcAft>
                <a:spcPts val="0"/>
              </a:spcAft>
              <a:buFont typeface="+mj-lt"/>
              <a:buAutoNum type="arabicPeriod"/>
            </a:pPr>
            <a:endParaRPr lang="en-US" sz="1200" b="0" i="0" u="none" strike="noStrike" kern="1200" cap="none" dirty="0">
              <a:solidFill>
                <a:schemeClr val="dk1"/>
              </a:solidFill>
              <a:effectLst/>
              <a:latin typeface="Calibri"/>
              <a:ea typeface="Calibri"/>
              <a:cs typeface="Calibri"/>
              <a:sym typeface="Calibri"/>
            </a:endParaRPr>
          </a:p>
          <a:p>
            <a:pPr marL="228600" lvl="0" indent="-228600">
              <a:spcBef>
                <a:spcPts val="360"/>
              </a:spcBef>
              <a:spcAft>
                <a:spcPts val="0"/>
              </a:spcAft>
              <a:buFont typeface="+mj-lt"/>
              <a:buAutoNum type="arabicPeriod"/>
            </a:pPr>
            <a:r>
              <a:rPr lang="en-US" sz="1200" b="0" i="0" u="none" strike="noStrike" kern="1200" cap="none" dirty="0">
                <a:solidFill>
                  <a:schemeClr val="dk1"/>
                </a:solidFill>
                <a:effectLst/>
                <a:latin typeface="Calibri"/>
                <a:ea typeface="Calibri"/>
                <a:cs typeface="Calibri"/>
                <a:sym typeface="Calibri"/>
              </a:rPr>
              <a:t>Let's talk a bit about </a:t>
            </a:r>
            <a:r>
              <a:rPr lang="en-US" sz="1200" b="1" i="0" u="none" strike="noStrike" kern="1200" cap="none" dirty="0">
                <a:solidFill>
                  <a:schemeClr val="dk1"/>
                </a:solidFill>
                <a:effectLst/>
                <a:latin typeface="Calibri"/>
                <a:ea typeface="Calibri"/>
                <a:cs typeface="Calibri"/>
                <a:sym typeface="Calibri"/>
              </a:rPr>
              <a:t>React Fiber</a:t>
            </a:r>
            <a:r>
              <a:rPr lang="en-US" sz="1200" b="0" i="0" u="none" strike="noStrike" kern="1200" cap="none" dirty="0">
                <a:solidFill>
                  <a:schemeClr val="dk1"/>
                </a:solidFill>
                <a:effectLst/>
                <a:latin typeface="Calibri"/>
                <a:ea typeface="Calibri"/>
                <a:cs typeface="Calibri"/>
                <a:sym typeface="Calibri"/>
              </a:rPr>
              <a:t>. As I mentioned earlier, React Fiber has been in development for a while</a:t>
            </a:r>
          </a:p>
          <a:p>
            <a:pPr marL="228600" lvl="0" indent="-228600">
              <a:spcBef>
                <a:spcPts val="360"/>
              </a:spcBef>
              <a:spcAft>
                <a:spcPts val="0"/>
              </a:spcAft>
              <a:buFont typeface="+mj-lt"/>
              <a:buAutoNum type="arabicPeriod"/>
            </a:pPr>
            <a:endParaRPr lang="en-US" sz="1200" b="0" i="0" u="none" strike="noStrike" kern="1200" cap="none" dirty="0">
              <a:solidFill>
                <a:schemeClr val="dk1"/>
              </a:solidFill>
              <a:effectLst/>
              <a:latin typeface="Calibri"/>
              <a:ea typeface="Calibri"/>
              <a:cs typeface="Calibri"/>
              <a:sym typeface="Calibri"/>
            </a:endParaRPr>
          </a:p>
          <a:p>
            <a:pPr marL="228600" lvl="0" indent="-228600">
              <a:spcBef>
                <a:spcPts val="360"/>
              </a:spcBef>
              <a:spcAft>
                <a:spcPts val="0"/>
              </a:spcAft>
              <a:buFont typeface="+mj-lt"/>
              <a:buAutoNum type="arabicPeriod"/>
            </a:pPr>
            <a:r>
              <a:rPr lang="en-US" sz="1200" b="0" i="1" u="none" strike="noStrike" kern="1200" cap="none" dirty="0">
                <a:solidFill>
                  <a:schemeClr val="dk1"/>
                </a:solidFill>
                <a:effectLst/>
                <a:latin typeface="Calibri"/>
                <a:ea typeface="Calibri"/>
                <a:cs typeface="Calibri"/>
                <a:sym typeface="Calibri"/>
              </a:rPr>
              <a:t>React Fiber</a:t>
            </a:r>
            <a:r>
              <a:rPr lang="en-US" sz="1200" b="0" i="0" u="none" strike="noStrike" kern="1200" cap="none" dirty="0">
                <a:solidFill>
                  <a:schemeClr val="dk1"/>
                </a:solidFill>
                <a:effectLst/>
                <a:latin typeface="Calibri"/>
                <a:ea typeface="Calibri"/>
                <a:cs typeface="Calibri"/>
                <a:sym typeface="Calibri"/>
              </a:rPr>
              <a:t> is a complete, backward compatible rewrite of the ReactJS core which enables sophisticated scheduling of rendering work. It is a reimplementation of </a:t>
            </a:r>
            <a:r>
              <a:rPr lang="en-US" sz="1200" b="0" i="0" u="none" strike="noStrike" kern="1200" cap="none" dirty="0" err="1">
                <a:solidFill>
                  <a:schemeClr val="dk1"/>
                </a:solidFill>
                <a:effectLst/>
                <a:latin typeface="Calibri"/>
                <a:ea typeface="Calibri"/>
                <a:cs typeface="Calibri"/>
                <a:sym typeface="Calibri"/>
              </a:rPr>
              <a:t>ReactJS's</a:t>
            </a:r>
            <a:r>
              <a:rPr lang="en-US" sz="1200" b="0" i="0" u="none" strike="noStrike" kern="1200" cap="none" dirty="0">
                <a:solidFill>
                  <a:schemeClr val="dk1"/>
                </a:solidFill>
                <a:effectLst/>
                <a:latin typeface="Calibri"/>
                <a:ea typeface="Calibri"/>
                <a:cs typeface="Calibri"/>
                <a:sym typeface="Calibri"/>
              </a:rPr>
              <a:t> core algorithm. The goal of React Fiber is to increase its suitability for app development in sections like gestures, animation, and layouts. </a:t>
            </a:r>
          </a:p>
          <a:p>
            <a:pPr marL="228600" lvl="0" indent="-228600">
              <a:spcBef>
                <a:spcPts val="360"/>
              </a:spcBef>
              <a:spcAft>
                <a:spcPts val="0"/>
              </a:spcAft>
              <a:buFont typeface="+mj-lt"/>
              <a:buAutoNum type="arabicPeriod"/>
            </a:pPr>
            <a:endParaRPr lang="en-US" sz="1200" b="0" i="0" u="none" strike="noStrike" kern="1200" cap="none" dirty="0">
              <a:solidFill>
                <a:schemeClr val="dk1"/>
              </a:solidFill>
              <a:effectLst/>
              <a:latin typeface="Calibri"/>
              <a:ea typeface="Calibri"/>
              <a:cs typeface="Calibri"/>
              <a:sym typeface="Calibri"/>
            </a:endParaRPr>
          </a:p>
          <a:p>
            <a:pPr marL="742950" lvl="1" indent="-285750">
              <a:spcBef>
                <a:spcPts val="360"/>
              </a:spcBef>
              <a:spcAft>
                <a:spcPts val="0"/>
              </a:spcAft>
              <a:buFont typeface="+mj-lt"/>
              <a:buAutoNum type="romanUcPeriod"/>
            </a:pPr>
            <a:r>
              <a:rPr lang="en-US" sz="1200" b="1" i="0" u="none" strike="noStrike" kern="1200" cap="none" dirty="0">
                <a:solidFill>
                  <a:schemeClr val="dk1"/>
                </a:solidFill>
                <a:effectLst/>
                <a:latin typeface="Calibri"/>
                <a:ea typeface="Calibri"/>
                <a:cs typeface="Calibri"/>
                <a:sym typeface="Calibri"/>
              </a:rPr>
              <a:t>The goal of </a:t>
            </a:r>
            <a:r>
              <a:rPr lang="en-US" sz="1200" b="1" i="1" u="none" strike="noStrike" kern="1200" cap="none" dirty="0">
                <a:solidFill>
                  <a:schemeClr val="dk1"/>
                </a:solidFill>
                <a:effectLst/>
                <a:latin typeface="Calibri"/>
                <a:ea typeface="Calibri"/>
                <a:cs typeface="Calibri"/>
                <a:sym typeface="Calibri"/>
              </a:rPr>
              <a:t>React Fiber</a:t>
            </a:r>
            <a:r>
              <a:rPr lang="en-US" sz="1200" b="1" i="0" u="none" strike="noStrike" kern="1200" cap="none" dirty="0">
                <a:solidFill>
                  <a:schemeClr val="dk1"/>
                </a:solidFill>
                <a:effectLst/>
                <a:latin typeface="Calibri"/>
                <a:ea typeface="Calibri"/>
                <a:cs typeface="Calibri"/>
                <a:sym typeface="Calibri"/>
              </a:rPr>
              <a:t> is to enable incremental rendering</a:t>
            </a:r>
            <a:r>
              <a:rPr lang="en-US" sz="1200" b="0" i="0" u="none" strike="noStrike" kern="1200" cap="none" dirty="0">
                <a:solidFill>
                  <a:schemeClr val="dk1"/>
                </a:solidFill>
                <a:effectLst/>
                <a:latin typeface="Calibri"/>
                <a:ea typeface="Calibri"/>
                <a:cs typeface="Calibri"/>
                <a:sym typeface="Calibri"/>
              </a:rPr>
              <a:t>—the ability to split rendering work into chunks and spread it out over multiple frames. In addition, the ability to pause, abort, or reuse work as new updates come in and the ability to assign priority to different types of updates. </a:t>
            </a:r>
          </a:p>
          <a:p>
            <a:pPr marL="742950" lvl="1" indent="-285750">
              <a:spcBef>
                <a:spcPts val="360"/>
              </a:spcBef>
              <a:spcAft>
                <a:spcPts val="0"/>
              </a:spcAft>
              <a:buFont typeface="+mj-lt"/>
              <a:buAutoNum type="romanUcPeriod"/>
            </a:pPr>
            <a:endParaRPr lang="en-US" sz="1200" b="0" i="0" u="none" strike="noStrike" kern="1200" cap="none" dirty="0">
              <a:solidFill>
                <a:schemeClr val="dk1"/>
              </a:solidFill>
              <a:effectLst/>
              <a:latin typeface="Calibri"/>
              <a:ea typeface="Calibri"/>
              <a:cs typeface="Calibri"/>
              <a:sym typeface="Calibri"/>
            </a:endParaRPr>
          </a:p>
          <a:p>
            <a:pPr marL="742950" lvl="1" indent="-285750">
              <a:spcBef>
                <a:spcPts val="360"/>
              </a:spcBef>
              <a:spcAft>
                <a:spcPts val="0"/>
              </a:spcAft>
              <a:buFont typeface="+mj-lt"/>
              <a:buAutoNum type="romanUcPeriod"/>
            </a:pPr>
            <a:r>
              <a:rPr lang="en-US" sz="1200" b="0" i="1" u="none" strike="noStrike" kern="1200" cap="none" dirty="0">
                <a:solidFill>
                  <a:schemeClr val="dk1"/>
                </a:solidFill>
                <a:effectLst/>
                <a:latin typeface="Calibri"/>
                <a:ea typeface="Calibri"/>
                <a:cs typeface="Calibri"/>
                <a:sym typeface="Calibri"/>
              </a:rPr>
              <a:t>React Fiber</a:t>
            </a:r>
            <a:r>
              <a:rPr lang="en-US" sz="1200" b="0" i="0" u="none" strike="noStrike" kern="1200" cap="none" dirty="0">
                <a:solidFill>
                  <a:schemeClr val="dk1"/>
                </a:solidFill>
                <a:effectLst/>
                <a:latin typeface="Calibri"/>
                <a:ea typeface="Calibri"/>
                <a:cs typeface="Calibri"/>
                <a:sym typeface="Calibri"/>
              </a:rPr>
              <a:t> is a reimplementation of a stack frame specialized for ReactJS components. Each fiber can be thought of as a virtual stack frame where information from the frame is preserved in memory on the heap, and because the info is saved on the heap, you can control and play with the data structures and process the relevant information as needed.</a:t>
            </a:r>
          </a:p>
          <a:p>
            <a:pPr marL="742950" lvl="1" indent="-285750">
              <a:spcBef>
                <a:spcPts val="360"/>
              </a:spcBef>
              <a:spcAft>
                <a:spcPts val="0"/>
              </a:spcAft>
              <a:buFont typeface="+mj-lt"/>
              <a:buAutoNum type="romanUcPeriod"/>
            </a:pPr>
            <a:endParaRPr lang="en-US" sz="1200" b="0" i="0" u="none" strike="noStrike" kern="1200" cap="none" dirty="0">
              <a:solidFill>
                <a:schemeClr val="dk1"/>
              </a:solidFill>
              <a:effectLst/>
              <a:latin typeface="Calibri"/>
              <a:ea typeface="Calibri"/>
              <a:cs typeface="Calibri"/>
              <a:sym typeface="Calibri"/>
            </a:endParaRPr>
          </a:p>
          <a:p>
            <a:pPr marL="742950" lvl="1" indent="-285750">
              <a:spcBef>
                <a:spcPts val="360"/>
              </a:spcBef>
              <a:spcAft>
                <a:spcPts val="0"/>
              </a:spcAft>
              <a:buFont typeface="+mj-lt"/>
              <a:buAutoNum type="romanUcPeriod"/>
            </a:pPr>
            <a:r>
              <a:rPr lang="en-US" sz="1200" b="0" i="1" u="none" strike="noStrike" kern="1200" cap="none" dirty="0">
                <a:solidFill>
                  <a:schemeClr val="dk1"/>
                </a:solidFill>
                <a:effectLst/>
                <a:latin typeface="Calibri"/>
                <a:ea typeface="Calibri"/>
                <a:cs typeface="Calibri"/>
                <a:sym typeface="Calibri"/>
              </a:rPr>
              <a:t>React Fiber</a:t>
            </a:r>
            <a:r>
              <a:rPr lang="en-US" sz="1200" b="0" i="0" u="none" strike="noStrike" kern="1200" cap="none" dirty="0">
                <a:solidFill>
                  <a:schemeClr val="dk1"/>
                </a:solidFill>
                <a:effectLst/>
                <a:latin typeface="Calibri"/>
                <a:ea typeface="Calibri"/>
                <a:cs typeface="Calibri"/>
                <a:sym typeface="Calibri"/>
              </a:rPr>
              <a:t> allows smooth rendering of the UI by pausing once in a while and checking for more important updates rather than waiting for all the changes to be propagated throughout the entirety of the component tree before updating the UI. The task scheduling ability of </a:t>
            </a:r>
            <a:r>
              <a:rPr lang="en-US" sz="1200" b="0" i="1" u="none" strike="noStrike" kern="1200" cap="none" dirty="0">
                <a:solidFill>
                  <a:schemeClr val="dk1"/>
                </a:solidFill>
                <a:effectLst/>
                <a:latin typeface="Calibri"/>
                <a:ea typeface="Calibri"/>
                <a:cs typeface="Calibri"/>
                <a:sym typeface="Calibri"/>
              </a:rPr>
              <a:t>React Fiber</a:t>
            </a:r>
            <a:r>
              <a:rPr lang="en-US" sz="1200" b="0" i="0" u="none" strike="noStrike" kern="1200" cap="none" dirty="0">
                <a:solidFill>
                  <a:schemeClr val="dk1"/>
                </a:solidFill>
                <a:effectLst/>
                <a:latin typeface="Calibri"/>
                <a:ea typeface="Calibri"/>
                <a:cs typeface="Calibri"/>
                <a:sym typeface="Calibri"/>
              </a:rPr>
              <a:t> makes this possible</a:t>
            </a:r>
          </a:p>
          <a:p>
            <a:pPr>
              <a:buAutoNum type="arabicPeriod"/>
            </a:pPr>
            <a:endParaRPr lang="en-US" sz="1200" b="0" i="0" u="none" strike="noStrike" kern="1200" cap="none" dirty="0">
              <a:solidFill>
                <a:schemeClr val="dk1"/>
              </a:solidFill>
              <a:effectLst/>
              <a:latin typeface="Calibri"/>
              <a:ea typeface="Calibri"/>
              <a:cs typeface="Calibri"/>
              <a:sym typeface="Calibri"/>
            </a:endParaRPr>
          </a:p>
        </p:txBody>
      </p:sp>
      <p:sp>
        <p:nvSpPr>
          <p:cNvPr id="680" name="Shape 6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1022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sz="1200" b="0" i="0" u="none" strike="noStrike" kern="1200" cap="none" dirty="0">
              <a:solidFill>
                <a:schemeClr val="dk1"/>
              </a:solidFill>
              <a:effectLst/>
              <a:latin typeface="Calibri"/>
              <a:ea typeface="Calibri"/>
              <a:cs typeface="Calibri"/>
              <a:sym typeface="Calibri"/>
            </a:endParaRPr>
          </a:p>
          <a:p>
            <a:r>
              <a:rPr lang="en-US" sz="1200" b="0" i="0" u="none" strike="noStrike" kern="1200" cap="none" dirty="0">
                <a:solidFill>
                  <a:schemeClr val="dk1"/>
                </a:solidFill>
                <a:effectLst/>
                <a:latin typeface="Calibri"/>
                <a:ea typeface="Calibri"/>
                <a:cs typeface="Calibri"/>
                <a:sym typeface="Calibri"/>
              </a:rPr>
              <a:t>In ReactJS, we have two important players: the </a:t>
            </a:r>
            <a:r>
              <a:rPr lang="en-US" sz="1200" b="1" i="0" u="none" strike="noStrike" kern="1200" cap="none" dirty="0">
                <a:solidFill>
                  <a:schemeClr val="dk1"/>
                </a:solidFill>
                <a:effectLst/>
                <a:latin typeface="Calibri"/>
                <a:ea typeface="Calibri"/>
                <a:cs typeface="Calibri"/>
                <a:sym typeface="Calibri"/>
              </a:rPr>
              <a:t>Reconciler</a:t>
            </a:r>
            <a:r>
              <a:rPr lang="en-US" sz="1200" b="0" i="0" u="none" strike="noStrike" kern="1200" cap="none" dirty="0">
                <a:solidFill>
                  <a:schemeClr val="dk1"/>
                </a:solidFill>
                <a:effectLst/>
                <a:latin typeface="Calibri"/>
                <a:ea typeface="Calibri"/>
                <a:cs typeface="Calibri"/>
                <a:sym typeface="Calibri"/>
              </a:rPr>
              <a:t> and the </a:t>
            </a:r>
            <a:r>
              <a:rPr lang="en-US" sz="1200" b="1" i="0" u="none" strike="noStrike" kern="1200" cap="none" dirty="0">
                <a:solidFill>
                  <a:schemeClr val="dk1"/>
                </a:solidFill>
                <a:effectLst/>
                <a:latin typeface="Calibri"/>
                <a:ea typeface="Calibri"/>
                <a:cs typeface="Calibri"/>
                <a:sym typeface="Calibri"/>
              </a:rPr>
              <a:t>Renderer</a:t>
            </a:r>
            <a:r>
              <a:rPr lang="en-US" sz="1200" b="0" i="0" u="none" strike="noStrike" kern="1200" cap="none" dirty="0">
                <a:solidFill>
                  <a:schemeClr val="dk1"/>
                </a:solidFill>
                <a:effectLst/>
                <a:latin typeface="Calibri"/>
                <a:ea typeface="Calibri"/>
                <a:cs typeface="Calibri"/>
                <a:sym typeface="Calibri"/>
              </a:rPr>
              <a:t>. </a:t>
            </a:r>
          </a:p>
          <a:p>
            <a:endParaRPr lang="en-US" sz="1200" b="0" i="0" u="none" strike="noStrike" kern="1200" cap="none" dirty="0">
              <a:solidFill>
                <a:schemeClr val="dk1"/>
              </a:solidFill>
              <a:effectLst/>
              <a:latin typeface="Calibri"/>
              <a:ea typeface="Calibri"/>
              <a:cs typeface="Calibri"/>
              <a:sym typeface="Calibri"/>
            </a:endParaRPr>
          </a:p>
          <a:p>
            <a:pPr>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The </a:t>
            </a:r>
            <a:r>
              <a:rPr lang="en-US" sz="1200" b="1" i="0" u="none" strike="noStrike" kern="1200" cap="none" dirty="0">
                <a:solidFill>
                  <a:schemeClr val="dk1"/>
                </a:solidFill>
                <a:effectLst/>
                <a:latin typeface="Calibri"/>
                <a:ea typeface="Calibri"/>
                <a:cs typeface="Calibri"/>
                <a:sym typeface="Calibri"/>
              </a:rPr>
              <a:t>Renderer</a:t>
            </a:r>
            <a:r>
              <a:rPr lang="en-US" sz="1200" b="0" i="0" u="none" strike="noStrike" kern="1200" cap="none" dirty="0">
                <a:solidFill>
                  <a:schemeClr val="dk1"/>
                </a:solidFill>
                <a:effectLst/>
                <a:latin typeface="Calibri"/>
                <a:ea typeface="Calibri"/>
                <a:cs typeface="Calibri"/>
                <a:sym typeface="Calibri"/>
              </a:rPr>
              <a:t> is a pluggable section of ReactJS that allows rendering of the UI to happen across and outside the DOM. </a:t>
            </a:r>
          </a:p>
          <a:p>
            <a:pPr>
              <a:buFont typeface="Arial" panose="020B0604020202020204" pitchFamily="34" charset="0"/>
              <a:buChar char="•"/>
            </a:pPr>
            <a:endParaRPr lang="en-US" sz="1200" b="0" i="0" u="none" strike="noStrike" kern="1200" cap="none" dirty="0">
              <a:solidFill>
                <a:schemeClr val="dk1"/>
              </a:solidFill>
              <a:effectLst/>
              <a:latin typeface="Calibri"/>
              <a:ea typeface="Calibri"/>
              <a:cs typeface="Calibri"/>
              <a:sym typeface="Calibri"/>
            </a:endParaRPr>
          </a:p>
          <a:p>
            <a:pPr lvl="1">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It was originally created for the DOM but was later adapted to support native platforms. </a:t>
            </a:r>
          </a:p>
          <a:p>
            <a:pPr lvl="1">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ReactJS has the </a:t>
            </a:r>
            <a:r>
              <a:rPr lang="en-US" sz="1200" b="0" i="1" u="none" strike="noStrike" kern="1200" cap="none" dirty="0">
                <a:solidFill>
                  <a:schemeClr val="dk1"/>
                </a:solidFill>
                <a:effectLst/>
                <a:latin typeface="Calibri"/>
                <a:ea typeface="Calibri"/>
                <a:cs typeface="Calibri"/>
                <a:sym typeface="Calibri"/>
                <a:hlinkClick r:id="rId3"/>
              </a:rPr>
              <a:t>ReactJS DOM Renderer</a:t>
            </a:r>
            <a:r>
              <a:rPr lang="en-US" sz="1200" b="0" i="1" u="none" strike="noStrike" kern="1200" cap="none" dirty="0">
                <a:solidFill>
                  <a:schemeClr val="dk1"/>
                </a:solidFill>
                <a:effectLst/>
                <a:latin typeface="Calibri"/>
                <a:ea typeface="Calibri"/>
                <a:cs typeface="Calibri"/>
                <a:sym typeface="Calibri"/>
              </a:rPr>
              <a:t> - renders ReactJS components to the DOM</a:t>
            </a:r>
            <a:r>
              <a:rPr lang="en-US" sz="1200" b="0" i="0" u="none" strike="noStrike" kern="1200" cap="none" dirty="0">
                <a:solidFill>
                  <a:schemeClr val="dk1"/>
                </a:solidFill>
                <a:effectLst/>
                <a:latin typeface="Calibri"/>
                <a:ea typeface="Calibri"/>
                <a:cs typeface="Calibri"/>
                <a:sym typeface="Calibri"/>
              </a:rPr>
              <a:t>, </a:t>
            </a:r>
          </a:p>
          <a:p>
            <a:pPr lvl="1">
              <a:buFont typeface="Arial" panose="020B0604020202020204" pitchFamily="34" charset="0"/>
              <a:buChar char="•"/>
            </a:pPr>
            <a:r>
              <a:rPr lang="en-US" sz="1200" b="0" i="1" u="none" strike="noStrike" kern="1200" cap="none" dirty="0">
                <a:solidFill>
                  <a:schemeClr val="dk1"/>
                </a:solidFill>
                <a:effectLst/>
                <a:latin typeface="Calibri"/>
                <a:ea typeface="Calibri"/>
                <a:cs typeface="Calibri"/>
                <a:sym typeface="Calibri"/>
                <a:hlinkClick r:id="rId4"/>
              </a:rPr>
              <a:t>ReactJS Native Renderer</a:t>
            </a:r>
            <a:r>
              <a:rPr lang="en-US" sz="1200" b="0" i="1" u="none" strike="noStrike" kern="1200" cap="none" dirty="0">
                <a:solidFill>
                  <a:schemeClr val="dk1"/>
                </a:solidFill>
                <a:effectLst/>
                <a:latin typeface="Calibri"/>
                <a:ea typeface="Calibri"/>
                <a:cs typeface="Calibri"/>
                <a:sym typeface="Calibri"/>
              </a:rPr>
              <a:t> - renders ReactJS components to native views</a:t>
            </a:r>
            <a:r>
              <a:rPr lang="en-US" sz="1200" b="0" i="0" u="none" strike="noStrike" kern="1200" cap="none" dirty="0">
                <a:solidFill>
                  <a:schemeClr val="dk1"/>
                </a:solidFill>
                <a:effectLst/>
                <a:latin typeface="Calibri"/>
                <a:ea typeface="Calibri"/>
                <a:cs typeface="Calibri"/>
                <a:sym typeface="Calibri"/>
              </a:rPr>
              <a:t>, </a:t>
            </a:r>
          </a:p>
          <a:p>
            <a:pPr lvl="1">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and the </a:t>
            </a:r>
            <a:r>
              <a:rPr lang="en-US" sz="1200" b="0" i="1" u="none" strike="noStrike" kern="1200" cap="none" dirty="0">
                <a:solidFill>
                  <a:schemeClr val="dk1"/>
                </a:solidFill>
                <a:effectLst/>
                <a:latin typeface="Calibri"/>
                <a:ea typeface="Calibri"/>
                <a:cs typeface="Calibri"/>
                <a:sym typeface="Calibri"/>
                <a:hlinkClick r:id="rId5"/>
              </a:rPr>
              <a:t>ReactJS Test Renderer</a:t>
            </a:r>
            <a:r>
              <a:rPr lang="en-US" sz="1200" b="0" i="1" u="none" strike="noStrike" kern="1200" cap="none" dirty="0">
                <a:solidFill>
                  <a:schemeClr val="dk1"/>
                </a:solidFill>
                <a:effectLst/>
                <a:latin typeface="Calibri"/>
                <a:ea typeface="Calibri"/>
                <a:cs typeface="Calibri"/>
                <a:sym typeface="Calibri"/>
              </a:rPr>
              <a:t> - renders ReactJS components to JSON trees</a:t>
            </a:r>
            <a:r>
              <a:rPr lang="en-US" sz="1200" b="0" i="0" u="none" strike="noStrike" kern="1200" cap="none" dirty="0">
                <a:solidFill>
                  <a:schemeClr val="dk1"/>
                </a:solidFill>
                <a:effectLst/>
                <a:latin typeface="Calibri"/>
                <a:ea typeface="Calibri"/>
                <a:cs typeface="Calibri"/>
                <a:sym typeface="Calibri"/>
              </a:rPr>
              <a:t>.</a:t>
            </a:r>
          </a:p>
          <a:p>
            <a:pPr lvl="0">
              <a:buFont typeface="Arial" panose="020B0604020202020204" pitchFamily="34" charset="0"/>
              <a:buChar char="•"/>
            </a:pPr>
            <a:endParaRPr lang="en-US" sz="1200" b="0" i="0" u="none" strike="noStrike" kern="1200" cap="none" dirty="0">
              <a:solidFill>
                <a:schemeClr val="dk1"/>
              </a:solidFill>
              <a:effectLst/>
              <a:latin typeface="Calibri"/>
              <a:ea typeface="Calibri"/>
              <a:cs typeface="Calibri"/>
              <a:sym typeface="Calibri"/>
            </a:endParaRPr>
          </a:p>
          <a:p>
            <a:pPr lvl="0">
              <a:buFont typeface="Arial" panose="020B0604020202020204" pitchFamily="34" charset="0"/>
              <a:buChar char="•"/>
            </a:pPr>
            <a:endParaRPr lang="en-US" sz="1200" b="0" i="0" u="none" strike="noStrike" kern="1200" cap="none" dirty="0">
              <a:solidFill>
                <a:schemeClr val="dk1"/>
              </a:solidFill>
              <a:effectLst/>
              <a:latin typeface="Calibri"/>
              <a:ea typeface="Calibri"/>
              <a:cs typeface="Calibri"/>
              <a:sym typeface="Calibri"/>
            </a:endParaRPr>
          </a:p>
          <a:p>
            <a:pPr lvl="0">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The </a:t>
            </a:r>
            <a:r>
              <a:rPr lang="en-US" sz="1200" b="1" i="0" u="none" strike="noStrike" kern="1200" cap="none" dirty="0">
                <a:solidFill>
                  <a:schemeClr val="dk1"/>
                </a:solidFill>
                <a:effectLst/>
                <a:latin typeface="Calibri"/>
                <a:ea typeface="Calibri"/>
                <a:cs typeface="Calibri"/>
                <a:sym typeface="Calibri"/>
              </a:rPr>
              <a:t>Reconciler</a:t>
            </a:r>
            <a:r>
              <a:rPr lang="en-US" sz="1200" b="0" i="0" u="none" strike="noStrike" kern="1200" cap="none" dirty="0">
                <a:solidFill>
                  <a:schemeClr val="dk1"/>
                </a:solidFill>
                <a:effectLst/>
                <a:latin typeface="Calibri"/>
                <a:ea typeface="Calibri"/>
                <a:cs typeface="Calibri"/>
                <a:sym typeface="Calibri"/>
              </a:rPr>
              <a:t> is used by the renderer to perform updates to the DOM. </a:t>
            </a:r>
          </a:p>
          <a:p>
            <a:pPr lvl="0">
              <a:buFont typeface="Arial" panose="020B0604020202020204" pitchFamily="34" charset="0"/>
              <a:buChar char="•"/>
            </a:pPr>
            <a:endParaRPr lang="en-US" sz="1200" b="0" i="0" u="none" strike="noStrike" kern="1200" cap="none" dirty="0">
              <a:solidFill>
                <a:schemeClr val="dk1"/>
              </a:solidFill>
              <a:effectLst/>
              <a:latin typeface="Calibri"/>
              <a:ea typeface="Calibri"/>
              <a:cs typeface="Calibri"/>
              <a:sym typeface="Calibri"/>
            </a:endParaRPr>
          </a:p>
          <a:p>
            <a:pPr lvl="1">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Whenever a component updates, be it </a:t>
            </a:r>
            <a:r>
              <a:rPr lang="en-US" sz="1200" b="0" i="1" u="none" strike="noStrike" kern="1200" cap="none" dirty="0">
                <a:solidFill>
                  <a:schemeClr val="dk1"/>
                </a:solidFill>
                <a:effectLst/>
                <a:latin typeface="Calibri"/>
                <a:ea typeface="Calibri"/>
                <a:cs typeface="Calibri"/>
                <a:sym typeface="Calibri"/>
              </a:rPr>
              <a:t>mounting</a:t>
            </a:r>
            <a:r>
              <a:rPr lang="en-US" sz="1200" b="0" i="0" u="none" strike="noStrike" kern="1200" cap="none" dirty="0">
                <a:solidFill>
                  <a:schemeClr val="dk1"/>
                </a:solidFill>
                <a:effectLst/>
                <a:latin typeface="Calibri"/>
                <a:ea typeface="Calibri"/>
                <a:cs typeface="Calibri"/>
                <a:sym typeface="Calibri"/>
              </a:rPr>
              <a:t>, </a:t>
            </a:r>
            <a:r>
              <a:rPr lang="en-US" sz="1200" b="0" i="1" u="none" strike="noStrike" kern="1200" cap="none" dirty="0">
                <a:solidFill>
                  <a:schemeClr val="dk1"/>
                </a:solidFill>
                <a:effectLst/>
                <a:latin typeface="Calibri"/>
                <a:ea typeface="Calibri"/>
                <a:cs typeface="Calibri"/>
                <a:sym typeface="Calibri"/>
              </a:rPr>
              <a:t>unmounting</a:t>
            </a:r>
            <a:r>
              <a:rPr lang="en-US" sz="1200" b="0" i="0" u="none" strike="noStrike" kern="1200" cap="none" dirty="0">
                <a:solidFill>
                  <a:schemeClr val="dk1"/>
                </a:solidFill>
                <a:effectLst/>
                <a:latin typeface="Calibri"/>
                <a:ea typeface="Calibri"/>
                <a:cs typeface="Calibri"/>
                <a:sym typeface="Calibri"/>
              </a:rPr>
              <a:t> or any form of update, the reconciler (</a:t>
            </a:r>
            <a:r>
              <a:rPr lang="en-US" sz="1200" b="0" i="1" u="none" strike="noStrike" kern="1200" cap="none" dirty="0">
                <a:solidFill>
                  <a:schemeClr val="dk1"/>
                </a:solidFill>
                <a:effectLst/>
                <a:latin typeface="Calibri"/>
                <a:ea typeface="Calibri"/>
                <a:cs typeface="Calibri"/>
                <a:sym typeface="Calibri"/>
              </a:rPr>
              <a:t>known as the stack reconciler</a:t>
            </a:r>
            <a:r>
              <a:rPr lang="en-US" sz="1200" b="0" i="0" u="none" strike="noStrike" kern="1200" cap="none" dirty="0">
                <a:solidFill>
                  <a:schemeClr val="dk1"/>
                </a:solidFill>
                <a:effectLst/>
                <a:latin typeface="Calibri"/>
                <a:ea typeface="Calibri"/>
                <a:cs typeface="Calibri"/>
                <a:sym typeface="Calibri"/>
              </a:rPr>
              <a:t>) processes the component tree from top to bottom synchronously in a single pass, checks for changes in the tree, then passes on these changes to the renderer. In previous versions of ReactJS, the reconciler did not have the ability to pause work, thus making performance suboptimal when deep updates occur and the CPU time is limited.</a:t>
            </a:r>
          </a:p>
          <a:p>
            <a:endParaRPr lang="en-US" sz="1200" b="0" i="0" u="none" strike="noStrike" kern="1200" cap="none" dirty="0">
              <a:solidFill>
                <a:schemeClr val="dk1"/>
              </a:solidFill>
              <a:effectLst/>
              <a:latin typeface="Calibri"/>
              <a:ea typeface="Calibri"/>
              <a:cs typeface="Calibri"/>
              <a:sym typeface="Calibri"/>
            </a:endParaRPr>
          </a:p>
          <a:p>
            <a:r>
              <a:rPr lang="en-US" sz="1200" b="0" i="0" u="none" strike="noStrike" kern="1200" cap="none" dirty="0">
                <a:solidFill>
                  <a:schemeClr val="dk1"/>
                </a:solidFill>
                <a:effectLst/>
                <a:latin typeface="Calibri"/>
                <a:ea typeface="Calibri"/>
                <a:cs typeface="Calibri"/>
                <a:sym typeface="Calibri"/>
              </a:rPr>
              <a:t>With React Fiber, the new reconciler has the ability to do the following:</a:t>
            </a:r>
          </a:p>
          <a:p>
            <a:r>
              <a:rPr lang="en-US" sz="1200" b="0" i="0" u="none" strike="noStrike" kern="1200" cap="none" dirty="0">
                <a:solidFill>
                  <a:schemeClr val="dk1"/>
                </a:solidFill>
                <a:effectLst/>
                <a:latin typeface="Calibri"/>
                <a:ea typeface="Calibri"/>
                <a:cs typeface="Calibri"/>
                <a:sym typeface="Calibri"/>
              </a:rPr>
              <a:t>Split interruptible work into chunks.</a:t>
            </a:r>
          </a:p>
          <a:p>
            <a:r>
              <a:rPr lang="en-US" sz="1200" b="0" i="0" u="none" strike="noStrike" kern="1200" cap="none" dirty="0">
                <a:solidFill>
                  <a:schemeClr val="dk1"/>
                </a:solidFill>
                <a:effectLst/>
                <a:latin typeface="Calibri"/>
                <a:ea typeface="Calibri"/>
                <a:cs typeface="Calibri"/>
                <a:sym typeface="Calibri"/>
              </a:rPr>
              <a:t>Pause work and come back to it later.</a:t>
            </a:r>
          </a:p>
          <a:p>
            <a:r>
              <a:rPr lang="en-US" sz="1200" b="0" i="0" u="none" strike="noStrike" kern="1200" cap="none" dirty="0">
                <a:solidFill>
                  <a:schemeClr val="dk1"/>
                </a:solidFill>
                <a:effectLst/>
                <a:latin typeface="Calibri"/>
                <a:ea typeface="Calibri"/>
                <a:cs typeface="Calibri"/>
                <a:sym typeface="Calibri"/>
              </a:rPr>
              <a:t>Reuse previously completed work.</a:t>
            </a:r>
          </a:p>
          <a:p>
            <a:r>
              <a:rPr lang="en-US" sz="1200" b="0" i="0" u="none" strike="noStrike" kern="1200" cap="none" dirty="0">
                <a:solidFill>
                  <a:schemeClr val="dk1"/>
                </a:solidFill>
                <a:effectLst/>
                <a:latin typeface="Calibri"/>
                <a:ea typeface="Calibri"/>
                <a:cs typeface="Calibri"/>
                <a:sym typeface="Calibri"/>
              </a:rPr>
              <a:t>And abort work.</a:t>
            </a:r>
          </a:p>
          <a:p>
            <a:pPr marL="228600" lvl="0" indent="-228600">
              <a:spcBef>
                <a:spcPts val="360"/>
              </a:spcBef>
              <a:spcAft>
                <a:spcPts val="0"/>
              </a:spcAft>
              <a:buFont typeface="+mj-lt"/>
              <a:buAutoNum type="arabicPeriod"/>
            </a:pPr>
            <a:endParaRPr dirty="0"/>
          </a:p>
        </p:txBody>
      </p:sp>
      <p:sp>
        <p:nvSpPr>
          <p:cNvPr id="680" name="Shape 6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39977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01_Title N-tab BLUE">
    <p:spTree>
      <p:nvGrpSpPr>
        <p:cNvPr id="1" name="Shape 16"/>
        <p:cNvGrpSpPr/>
        <p:nvPr/>
      </p:nvGrpSpPr>
      <p:grpSpPr>
        <a:xfrm>
          <a:off x="0" y="0"/>
          <a:ext cx="0" cy="0"/>
          <a:chOff x="0" y="0"/>
          <a:chExt cx="0" cy="0"/>
        </a:xfrm>
      </p:grpSpPr>
      <p:pic>
        <p:nvPicPr>
          <p:cNvPr id="17" name="Shape 17" descr="Blue st.jpg"/>
          <p:cNvPicPr preferRelativeResize="0"/>
          <p:nvPr/>
        </p:nvPicPr>
        <p:blipFill rotWithShape="1">
          <a:blip r:embed="rId2">
            <a:alphaModFix/>
          </a:blip>
          <a:srcRect/>
          <a:stretch/>
        </p:blipFill>
        <p:spPr>
          <a:xfrm>
            <a:off x="0" y="0"/>
            <a:ext cx="9144000" cy="6815137"/>
          </a:xfrm>
          <a:prstGeom prst="rect">
            <a:avLst/>
          </a:prstGeom>
          <a:noFill/>
          <a:ln>
            <a:noFill/>
          </a:ln>
        </p:spPr>
      </p:pic>
      <p:sp>
        <p:nvSpPr>
          <p:cNvPr id="18" name="Shape 18"/>
          <p:cNvSpPr txBox="1">
            <a:spLocks noGrp="1"/>
          </p:cNvSpPr>
          <p:nvPr>
            <p:ph type="body" idx="1"/>
          </p:nvPr>
        </p:nvSpPr>
        <p:spPr>
          <a:xfrm>
            <a:off x="247426" y="5791200"/>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rgbClr val="FFFFFF"/>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9" name="Shape 19"/>
          <p:cNvSpPr txBox="1">
            <a:spLocks noGrp="1"/>
          </p:cNvSpPr>
          <p:nvPr>
            <p:ph type="ctrTitle"/>
          </p:nvPr>
        </p:nvSpPr>
        <p:spPr>
          <a:xfrm>
            <a:off x="246888" y="2577432"/>
            <a:ext cx="6684264"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lt1"/>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20" name="Shape 20"/>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600"/>
              <a:buFont typeface="Arial"/>
              <a:buNone/>
            </a:pPr>
            <a:r>
              <a:rPr lang="en-US" sz="600" b="0" i="0" u="none" strike="noStrike" cap="none">
                <a:solidFill>
                  <a:schemeClr val="lt1"/>
                </a:solidFill>
                <a:latin typeface="Arial"/>
                <a:ea typeface="Arial"/>
                <a:cs typeface="Arial"/>
                <a:sym typeface="Arial"/>
              </a:rPr>
              <a:t>Copyright © 2017 The Nielsen Company. Confidential and proprietary.</a:t>
            </a:r>
            <a:endParaRPr/>
          </a:p>
        </p:txBody>
      </p:sp>
      <p:pic>
        <p:nvPicPr>
          <p:cNvPr id="21" name="Shape 21" descr="N-Element-Tab-White_RGB.png"/>
          <p:cNvPicPr preferRelativeResize="0"/>
          <p:nvPr/>
        </p:nvPicPr>
        <p:blipFill rotWithShape="1">
          <a:blip r:embed="rId3">
            <a:alphaModFix/>
          </a:blip>
          <a:srcRect/>
          <a:stretch/>
        </p:blipFill>
        <p:spPr>
          <a:xfrm>
            <a:off x="8610600" y="0"/>
            <a:ext cx="236539" cy="335148"/>
          </a:xfrm>
          <a:prstGeom prst="rect">
            <a:avLst/>
          </a:prstGeom>
          <a:noFill/>
          <a:ln>
            <a:noFill/>
          </a:ln>
        </p:spPr>
      </p:pic>
      <p:sp>
        <p:nvSpPr>
          <p:cNvPr id="22" name="Shape 22"/>
          <p:cNvSpPr txBox="1">
            <a:spLocks noGrp="1"/>
          </p:cNvSpPr>
          <p:nvPr>
            <p:ph type="subTitle" idx="2"/>
          </p:nvPr>
        </p:nvSpPr>
        <p:spPr>
          <a:xfrm>
            <a:off x="275680" y="4014216"/>
            <a:ext cx="6684264"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FFFFFF"/>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cSld name="19_Title N-tab PURPLE">
    <p:spTree>
      <p:nvGrpSpPr>
        <p:cNvPr id="1" name="Shape 156"/>
        <p:cNvGrpSpPr/>
        <p:nvPr/>
      </p:nvGrpSpPr>
      <p:grpSpPr>
        <a:xfrm>
          <a:off x="0" y="0"/>
          <a:ext cx="0" cy="0"/>
          <a:chOff x="0" y="0"/>
          <a:chExt cx="0" cy="0"/>
        </a:xfrm>
      </p:grpSpPr>
      <p:pic>
        <p:nvPicPr>
          <p:cNvPr id="157" name="Shape 157" descr="Purple st.jpg"/>
          <p:cNvPicPr preferRelativeResize="0"/>
          <p:nvPr/>
        </p:nvPicPr>
        <p:blipFill rotWithShape="1">
          <a:blip r:embed="rId2">
            <a:alphaModFix/>
          </a:blip>
          <a:srcRect/>
          <a:stretch/>
        </p:blipFill>
        <p:spPr>
          <a:xfrm>
            <a:off x="0" y="0"/>
            <a:ext cx="9144000" cy="6815137"/>
          </a:xfrm>
          <a:prstGeom prst="rect">
            <a:avLst/>
          </a:prstGeom>
          <a:noFill/>
          <a:ln>
            <a:noFill/>
          </a:ln>
        </p:spPr>
      </p:pic>
      <p:sp>
        <p:nvSpPr>
          <p:cNvPr id="158" name="Shape 158"/>
          <p:cNvSpPr txBox="1">
            <a:spLocks noGrp="1"/>
          </p:cNvSpPr>
          <p:nvPr>
            <p:ph type="body" idx="1"/>
          </p:nvPr>
        </p:nvSpPr>
        <p:spPr>
          <a:xfrm>
            <a:off x="247426" y="5791200"/>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rgbClr val="FFFFFF"/>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59" name="Shape 159"/>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600"/>
              <a:buFont typeface="Arial"/>
              <a:buNone/>
            </a:pPr>
            <a:r>
              <a:rPr lang="en-US" sz="600" b="0" i="0" u="none" strike="noStrike" cap="none">
                <a:solidFill>
                  <a:schemeClr val="lt1"/>
                </a:solidFill>
                <a:latin typeface="Arial"/>
                <a:ea typeface="Arial"/>
                <a:cs typeface="Arial"/>
                <a:sym typeface="Arial"/>
              </a:rPr>
              <a:t>Copyright © 2017 The Nielsen Company. Confidential and proprietary.</a:t>
            </a:r>
            <a:endParaRPr/>
          </a:p>
        </p:txBody>
      </p:sp>
      <p:pic>
        <p:nvPicPr>
          <p:cNvPr id="160" name="Shape 160" descr="N-Element-Tab-White_RGB.png"/>
          <p:cNvPicPr preferRelativeResize="0"/>
          <p:nvPr/>
        </p:nvPicPr>
        <p:blipFill rotWithShape="1">
          <a:blip r:embed="rId3">
            <a:alphaModFix/>
          </a:blip>
          <a:srcRect/>
          <a:stretch/>
        </p:blipFill>
        <p:spPr>
          <a:xfrm>
            <a:off x="8610600" y="0"/>
            <a:ext cx="236539" cy="335148"/>
          </a:xfrm>
          <a:prstGeom prst="rect">
            <a:avLst/>
          </a:prstGeom>
          <a:noFill/>
          <a:ln>
            <a:noFill/>
          </a:ln>
        </p:spPr>
      </p:pic>
      <p:sp>
        <p:nvSpPr>
          <p:cNvPr id="161" name="Shape 161"/>
          <p:cNvSpPr txBox="1">
            <a:spLocks noGrp="1"/>
          </p:cNvSpPr>
          <p:nvPr>
            <p:ph type="ctrTitle"/>
          </p:nvPr>
        </p:nvSpPr>
        <p:spPr>
          <a:xfrm>
            <a:off x="246888" y="2577432"/>
            <a:ext cx="6684264"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lt1"/>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162" name="Shape 162"/>
          <p:cNvSpPr txBox="1">
            <a:spLocks noGrp="1"/>
          </p:cNvSpPr>
          <p:nvPr>
            <p:ph type="subTitle" idx="2"/>
          </p:nvPr>
        </p:nvSpPr>
        <p:spPr>
          <a:xfrm>
            <a:off x="264135" y="4014216"/>
            <a:ext cx="6684264"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FFFFFF"/>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name="20_Title Full Logo PURPLE">
    <p:spTree>
      <p:nvGrpSpPr>
        <p:cNvPr id="1" name="Shape 163"/>
        <p:cNvGrpSpPr/>
        <p:nvPr/>
      </p:nvGrpSpPr>
      <p:grpSpPr>
        <a:xfrm>
          <a:off x="0" y="0"/>
          <a:ext cx="0" cy="0"/>
          <a:chOff x="0" y="0"/>
          <a:chExt cx="0" cy="0"/>
        </a:xfrm>
      </p:grpSpPr>
      <p:pic>
        <p:nvPicPr>
          <p:cNvPr id="164" name="Shape 164" descr="Purple st.jpg"/>
          <p:cNvPicPr preferRelativeResize="0"/>
          <p:nvPr/>
        </p:nvPicPr>
        <p:blipFill rotWithShape="1">
          <a:blip r:embed="rId2">
            <a:alphaModFix/>
          </a:blip>
          <a:srcRect/>
          <a:stretch/>
        </p:blipFill>
        <p:spPr>
          <a:xfrm>
            <a:off x="0" y="0"/>
            <a:ext cx="9144000" cy="6815137"/>
          </a:xfrm>
          <a:prstGeom prst="rect">
            <a:avLst/>
          </a:prstGeom>
          <a:noFill/>
          <a:ln>
            <a:noFill/>
          </a:ln>
        </p:spPr>
      </p:pic>
      <p:sp>
        <p:nvSpPr>
          <p:cNvPr id="165" name="Shape 165"/>
          <p:cNvSpPr txBox="1">
            <a:spLocks noGrp="1"/>
          </p:cNvSpPr>
          <p:nvPr>
            <p:ph type="body" idx="1"/>
          </p:nvPr>
        </p:nvSpPr>
        <p:spPr>
          <a:xfrm>
            <a:off x="247426" y="5791200"/>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rgbClr val="FFFFFF"/>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66" name="Shape 166"/>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600"/>
              <a:buFont typeface="Arial"/>
              <a:buNone/>
            </a:pPr>
            <a:r>
              <a:rPr lang="en-US" sz="600" b="0" i="0" u="none" strike="noStrike" cap="none">
                <a:solidFill>
                  <a:schemeClr val="lt1"/>
                </a:solidFill>
                <a:latin typeface="Arial"/>
                <a:ea typeface="Arial"/>
                <a:cs typeface="Arial"/>
                <a:sym typeface="Arial"/>
              </a:rPr>
              <a:t>Copyright © 2017 The Nielsen Company. Confidential and proprietary.</a:t>
            </a:r>
            <a:endParaRPr/>
          </a:p>
        </p:txBody>
      </p:sp>
      <p:pic>
        <p:nvPicPr>
          <p:cNvPr id="167" name="Shape 167" descr="Nielsen_R.png"/>
          <p:cNvPicPr preferRelativeResize="0"/>
          <p:nvPr/>
        </p:nvPicPr>
        <p:blipFill rotWithShape="1">
          <a:blip r:embed="rId3">
            <a:alphaModFix/>
          </a:blip>
          <a:srcRect/>
          <a:stretch/>
        </p:blipFill>
        <p:spPr>
          <a:xfrm>
            <a:off x="364066" y="2081657"/>
            <a:ext cx="1170446" cy="414126"/>
          </a:xfrm>
          <a:prstGeom prst="rect">
            <a:avLst/>
          </a:prstGeom>
          <a:noFill/>
          <a:ln>
            <a:noFill/>
          </a:ln>
        </p:spPr>
      </p:pic>
      <p:sp>
        <p:nvSpPr>
          <p:cNvPr id="168" name="Shape 168"/>
          <p:cNvSpPr txBox="1">
            <a:spLocks noGrp="1"/>
          </p:cNvSpPr>
          <p:nvPr>
            <p:ph type="ctrTitle"/>
          </p:nvPr>
        </p:nvSpPr>
        <p:spPr>
          <a:xfrm>
            <a:off x="246888" y="2577432"/>
            <a:ext cx="6684264"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lt1"/>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169" name="Shape 169"/>
          <p:cNvSpPr txBox="1">
            <a:spLocks noGrp="1"/>
          </p:cNvSpPr>
          <p:nvPr>
            <p:ph type="subTitle" idx="2"/>
          </p:nvPr>
        </p:nvSpPr>
        <p:spPr>
          <a:xfrm>
            <a:off x="264135" y="4014216"/>
            <a:ext cx="6684264"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FFFFFF"/>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22_Title N-tab White">
    <p:spTree>
      <p:nvGrpSpPr>
        <p:cNvPr id="1" name="Shape 170"/>
        <p:cNvGrpSpPr/>
        <p:nvPr/>
      </p:nvGrpSpPr>
      <p:grpSpPr>
        <a:xfrm>
          <a:off x="0" y="0"/>
          <a:ext cx="0" cy="0"/>
          <a:chOff x="0" y="0"/>
          <a:chExt cx="0" cy="0"/>
        </a:xfrm>
      </p:grpSpPr>
      <p:pic>
        <p:nvPicPr>
          <p:cNvPr id="171" name="Shape 171" descr="Purple shir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172" name="Shape 172" descr="Purple Stri.jpg"/>
          <p:cNvPicPr preferRelativeResize="0"/>
          <p:nvPr/>
        </p:nvPicPr>
        <p:blipFill rotWithShape="1">
          <a:blip r:embed="rId3">
            <a:alphaModFix/>
          </a:blip>
          <a:srcRect/>
          <a:stretch/>
        </p:blipFill>
        <p:spPr>
          <a:xfrm>
            <a:off x="0" y="0"/>
            <a:ext cx="231582" cy="6815137"/>
          </a:xfrm>
          <a:prstGeom prst="rect">
            <a:avLst/>
          </a:prstGeom>
          <a:noFill/>
          <a:ln>
            <a:noFill/>
          </a:ln>
        </p:spPr>
      </p:pic>
      <p:sp>
        <p:nvSpPr>
          <p:cNvPr id="173" name="Shape 173"/>
          <p:cNvSpPr txBox="1">
            <a:spLocks noGrp="1"/>
          </p:cNvSpPr>
          <p:nvPr>
            <p:ph type="body" idx="1"/>
          </p:nvPr>
        </p:nvSpPr>
        <p:spPr>
          <a:xfrm>
            <a:off x="336851" y="6008206"/>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74" name="Shape 174"/>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
        <p:nvSpPr>
          <p:cNvPr id="175" name="Shape 175"/>
          <p:cNvSpPr txBox="1">
            <a:spLocks noGrp="1"/>
          </p:cNvSpPr>
          <p:nvPr>
            <p:ph type="ctrTitle"/>
          </p:nvPr>
        </p:nvSpPr>
        <p:spPr>
          <a:xfrm>
            <a:off x="336322" y="461584"/>
            <a:ext cx="8218686" cy="1310218"/>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21_Title N-tab White">
    <p:spTree>
      <p:nvGrpSpPr>
        <p:cNvPr id="1" name="Shape 176"/>
        <p:cNvGrpSpPr/>
        <p:nvPr/>
      </p:nvGrpSpPr>
      <p:grpSpPr>
        <a:xfrm>
          <a:off x="0" y="0"/>
          <a:ext cx="0" cy="0"/>
          <a:chOff x="0" y="0"/>
          <a:chExt cx="0" cy="0"/>
        </a:xfrm>
      </p:grpSpPr>
      <p:pic>
        <p:nvPicPr>
          <p:cNvPr id="177" name="Shape 177" descr="Purpl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178" name="Shape 178"/>
          <p:cNvSpPr txBox="1">
            <a:spLocks noGrp="1"/>
          </p:cNvSpPr>
          <p:nvPr>
            <p:ph type="body" idx="1"/>
          </p:nvPr>
        </p:nvSpPr>
        <p:spPr>
          <a:xfrm>
            <a:off x="336851" y="6008206"/>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79" name="Shape 179"/>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pic>
        <p:nvPicPr>
          <p:cNvPr id="180" name="Shape 180" descr="N Element Tab Square-Blue_RGB.png"/>
          <p:cNvPicPr preferRelativeResize="0"/>
          <p:nvPr/>
        </p:nvPicPr>
        <p:blipFill rotWithShape="1">
          <a:blip r:embed="rId3">
            <a:alphaModFix/>
          </a:blip>
          <a:srcRect/>
          <a:stretch/>
        </p:blipFill>
        <p:spPr>
          <a:xfrm>
            <a:off x="459399" y="2133600"/>
            <a:ext cx="376601" cy="376935"/>
          </a:xfrm>
          <a:prstGeom prst="rect">
            <a:avLst/>
          </a:prstGeom>
          <a:noFill/>
          <a:ln>
            <a:noFill/>
          </a:ln>
        </p:spPr>
      </p:pic>
      <p:sp>
        <p:nvSpPr>
          <p:cNvPr id="181" name="Shape 181"/>
          <p:cNvSpPr txBox="1">
            <a:spLocks noGrp="1"/>
          </p:cNvSpPr>
          <p:nvPr>
            <p:ph type="ctrTitle"/>
          </p:nvPr>
        </p:nvSpPr>
        <p:spPr>
          <a:xfrm>
            <a:off x="336322" y="2583948"/>
            <a:ext cx="6674078"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182" name="Shape 182"/>
          <p:cNvSpPr txBox="1">
            <a:spLocks noGrp="1"/>
          </p:cNvSpPr>
          <p:nvPr>
            <p:ph type="subTitle" idx="2"/>
          </p:nvPr>
        </p:nvSpPr>
        <p:spPr>
          <a:xfrm>
            <a:off x="366976" y="4014216"/>
            <a:ext cx="6598131"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22_Title Full Logo White">
    <p:spTree>
      <p:nvGrpSpPr>
        <p:cNvPr id="1" name="Shape 183"/>
        <p:cNvGrpSpPr/>
        <p:nvPr/>
      </p:nvGrpSpPr>
      <p:grpSpPr>
        <a:xfrm>
          <a:off x="0" y="0"/>
          <a:ext cx="0" cy="0"/>
          <a:chOff x="0" y="0"/>
          <a:chExt cx="0" cy="0"/>
        </a:xfrm>
      </p:grpSpPr>
      <p:pic>
        <p:nvPicPr>
          <p:cNvPr id="184" name="Shape 184" descr="Purpl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185" name="Shape 185"/>
          <p:cNvSpPr txBox="1">
            <a:spLocks noGrp="1"/>
          </p:cNvSpPr>
          <p:nvPr>
            <p:ph type="body" idx="1"/>
          </p:nvPr>
        </p:nvSpPr>
        <p:spPr>
          <a:xfrm>
            <a:off x="336322" y="6008206"/>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86" name="Shape 186"/>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pic>
        <p:nvPicPr>
          <p:cNvPr id="187" name="Shape 187" descr="Nielsen-Wordmark-Color-RGB.png"/>
          <p:cNvPicPr preferRelativeResize="0"/>
          <p:nvPr/>
        </p:nvPicPr>
        <p:blipFill rotWithShape="1">
          <a:blip r:embed="rId3">
            <a:alphaModFix/>
          </a:blip>
          <a:srcRect/>
          <a:stretch/>
        </p:blipFill>
        <p:spPr>
          <a:xfrm>
            <a:off x="445783" y="2095350"/>
            <a:ext cx="1185641" cy="418906"/>
          </a:xfrm>
          <a:prstGeom prst="rect">
            <a:avLst/>
          </a:prstGeom>
          <a:noFill/>
          <a:ln>
            <a:noFill/>
          </a:ln>
        </p:spPr>
      </p:pic>
      <p:sp>
        <p:nvSpPr>
          <p:cNvPr id="188" name="Shape 188"/>
          <p:cNvSpPr txBox="1">
            <a:spLocks noGrp="1"/>
          </p:cNvSpPr>
          <p:nvPr>
            <p:ph type="ctrTitle"/>
          </p:nvPr>
        </p:nvSpPr>
        <p:spPr>
          <a:xfrm>
            <a:off x="336322" y="2583948"/>
            <a:ext cx="6674078"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189" name="Shape 189"/>
          <p:cNvSpPr txBox="1">
            <a:spLocks noGrp="1"/>
          </p:cNvSpPr>
          <p:nvPr>
            <p:ph type="subTitle" idx="2"/>
          </p:nvPr>
        </p:nvSpPr>
        <p:spPr>
          <a:xfrm>
            <a:off x="366976" y="4014216"/>
            <a:ext cx="6598131"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23_Title and Content">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594360" y="676656"/>
            <a:ext cx="8144616"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192" name="Shape 192"/>
          <p:cNvSpPr txBox="1">
            <a:spLocks noGrp="1"/>
          </p:cNvSpPr>
          <p:nvPr>
            <p:ph type="body" idx="1"/>
          </p:nvPr>
        </p:nvSpPr>
        <p:spPr>
          <a:xfrm>
            <a:off x="594360" y="2020824"/>
            <a:ext cx="8168640" cy="4079875"/>
          </a:xfrm>
          <a:prstGeom prst="rect">
            <a:avLst/>
          </a:prstGeom>
          <a:noFill/>
          <a:ln>
            <a:noFill/>
          </a:ln>
        </p:spPr>
        <p:txBody>
          <a:bodyPr spcFirstLastPara="1" wrap="square" lIns="91425" tIns="91425" rIns="91425" bIns="91425" anchor="t" anchorCtr="0"/>
          <a:lstStyle>
            <a:lvl1pPr marL="457200" marR="0" lvl="0" indent="-342900" algn="l" rtl="0">
              <a:spcBef>
                <a:spcPts val="8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30200"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1371600" marR="0" lvl="2" indent="-317500"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048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93" name="Shape 193"/>
          <p:cNvSpPr txBox="1">
            <a:spLocks noGrp="1"/>
          </p:cNvSpPr>
          <p:nvPr>
            <p:ph type="body" idx="2"/>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pic>
        <p:nvPicPr>
          <p:cNvPr id="194" name="Shape 194" descr="Purpl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195" name="Shape 195"/>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
        <p:nvSpPr>
          <p:cNvPr id="196" name="Shape 196"/>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24_Title only">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594360" y="676656"/>
            <a:ext cx="8166672"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199" name="Shape 199"/>
          <p:cNvSpPr txBox="1">
            <a:spLocks noGrp="1"/>
          </p:cNvSpPr>
          <p:nvPr>
            <p:ph type="body" idx="1"/>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00" name="Shape 200"/>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60"/>
              </a:spcBef>
              <a:spcAft>
                <a:spcPts val="0"/>
              </a:spcAft>
              <a:buClr>
                <a:schemeClr val="dk1"/>
              </a:buClr>
              <a:buSzPts val="800"/>
              <a:buFont typeface="Calibri"/>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201" name="Shape 201" descr="Purpl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202" name="Shape 202"/>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25_Chart">
    <p:spTree>
      <p:nvGrpSpPr>
        <p:cNvPr id="1" name="Shape 203"/>
        <p:cNvGrpSpPr/>
        <p:nvPr/>
      </p:nvGrpSpPr>
      <p:grpSpPr>
        <a:xfrm>
          <a:off x="0" y="0"/>
          <a:ext cx="0" cy="0"/>
          <a:chOff x="0" y="0"/>
          <a:chExt cx="0" cy="0"/>
        </a:xfrm>
      </p:grpSpPr>
      <p:sp>
        <p:nvSpPr>
          <p:cNvPr id="204" name="Shape 204"/>
          <p:cNvSpPr txBox="1">
            <a:spLocks noGrp="1"/>
          </p:cNvSpPr>
          <p:nvPr>
            <p:ph type="body" idx="1"/>
          </p:nvPr>
        </p:nvSpPr>
        <p:spPr>
          <a:xfrm>
            <a:off x="594360" y="1801368"/>
            <a:ext cx="8168640" cy="256032"/>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05" name="Shape 205"/>
          <p:cNvSpPr>
            <a:spLocks noGrp="1"/>
          </p:cNvSpPr>
          <p:nvPr>
            <p:ph type="chart" idx="2"/>
          </p:nvPr>
        </p:nvSpPr>
        <p:spPr>
          <a:xfrm>
            <a:off x="588818" y="2628646"/>
            <a:ext cx="8174182" cy="3238754"/>
          </a:xfrm>
          <a:prstGeom prst="rect">
            <a:avLst/>
          </a:prstGeom>
          <a:noFill/>
          <a:ln>
            <a:noFill/>
          </a:ln>
        </p:spPr>
        <p:txBody>
          <a:bodyPr spcFirstLastPara="1" wrap="square" lIns="91425" tIns="91425" rIns="91425" bIns="91425" anchor="t" anchorCtr="0"/>
          <a:lstStyle>
            <a:lvl1pPr marL="230188" marR="0" lvl="0" indent="-230188" algn="l" rtl="0">
              <a:spcBef>
                <a:spcPts val="8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461963" marR="0" lvl="1" indent="-246062"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681038" marR="0" lvl="2" indent="-236537"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912813" marR="0" lvl="3" indent="-227012"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1143000" marR="0" lvl="4" indent="-2286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06" name="Shape 206"/>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207" name="Shape 207"/>
          <p:cNvSpPr txBox="1">
            <a:spLocks noGrp="1"/>
          </p:cNvSpPr>
          <p:nvPr>
            <p:ph type="body" idx="3"/>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08" name="Shape 208"/>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209" name="Shape 209" descr="Purpl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210" name="Shape 210"/>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26_Side-by-side">
    <p:spTree>
      <p:nvGrpSpPr>
        <p:cNvPr id="1" name="Shape 211"/>
        <p:cNvGrpSpPr/>
        <p:nvPr/>
      </p:nvGrpSpPr>
      <p:grpSpPr>
        <a:xfrm>
          <a:off x="0" y="0"/>
          <a:ext cx="0" cy="0"/>
          <a:chOff x="0" y="0"/>
          <a:chExt cx="0" cy="0"/>
        </a:xfrm>
      </p:grpSpPr>
      <p:sp>
        <p:nvSpPr>
          <p:cNvPr id="212" name="Shape 212"/>
          <p:cNvSpPr txBox="1">
            <a:spLocks noGrp="1"/>
          </p:cNvSpPr>
          <p:nvPr>
            <p:ph type="body" idx="1"/>
          </p:nvPr>
        </p:nvSpPr>
        <p:spPr>
          <a:xfrm>
            <a:off x="594360" y="1801368"/>
            <a:ext cx="4087178" cy="177006"/>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13" name="Shape 213"/>
          <p:cNvSpPr>
            <a:spLocks noGrp="1"/>
          </p:cNvSpPr>
          <p:nvPr>
            <p:ph type="chart" idx="2"/>
          </p:nvPr>
        </p:nvSpPr>
        <p:spPr>
          <a:xfrm>
            <a:off x="711200" y="2238121"/>
            <a:ext cx="3970338" cy="3238754"/>
          </a:xfrm>
          <a:prstGeom prst="rect">
            <a:avLst/>
          </a:prstGeom>
          <a:noFill/>
          <a:ln>
            <a:noFill/>
          </a:ln>
        </p:spPr>
        <p:txBody>
          <a:bodyPr spcFirstLastPara="1" wrap="square" lIns="91425" tIns="91425" rIns="91425" bIns="91425" anchor="t" anchorCtr="0"/>
          <a:lstStyle>
            <a:lvl1pPr marL="230188" marR="0" lvl="0" indent="-230188" algn="l" rtl="0">
              <a:spcBef>
                <a:spcPts val="8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461963" marR="0" lvl="1" indent="-246062"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681038" marR="0" lvl="2" indent="-236537"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912813" marR="0" lvl="3" indent="-227012"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1143000" marR="0" lvl="4" indent="-2286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14" name="Shape 214"/>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215" name="Shape 215"/>
          <p:cNvSpPr txBox="1">
            <a:spLocks noGrp="1"/>
          </p:cNvSpPr>
          <p:nvPr>
            <p:ph type="body" idx="3"/>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16" name="Shape 216"/>
          <p:cNvSpPr>
            <a:spLocks noGrp="1"/>
          </p:cNvSpPr>
          <p:nvPr>
            <p:ph type="chart" idx="4"/>
          </p:nvPr>
        </p:nvSpPr>
        <p:spPr>
          <a:xfrm>
            <a:off x="4862512" y="2238121"/>
            <a:ext cx="3970338" cy="3238754"/>
          </a:xfrm>
          <a:prstGeom prst="rect">
            <a:avLst/>
          </a:prstGeom>
          <a:noFill/>
          <a:ln>
            <a:noFill/>
          </a:ln>
        </p:spPr>
        <p:txBody>
          <a:bodyPr spcFirstLastPara="1" wrap="square" lIns="91425" tIns="91425" rIns="91425" bIns="91425" anchor="t" anchorCtr="0"/>
          <a:lstStyle>
            <a:lvl1pPr marL="230188" marR="0" lvl="0" indent="-230188" algn="l" rtl="0">
              <a:spcBef>
                <a:spcPts val="8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461963" marR="0" lvl="1" indent="-246062"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681038" marR="0" lvl="2" indent="-236537"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912813" marR="0" lvl="3" indent="-227012"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1143000" marR="0" lvl="4" indent="-2286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17" name="Shape 217"/>
          <p:cNvSpPr txBox="1">
            <a:spLocks noGrp="1"/>
          </p:cNvSpPr>
          <p:nvPr>
            <p:ph type="body" idx="5"/>
          </p:nvPr>
        </p:nvSpPr>
        <p:spPr>
          <a:xfrm>
            <a:off x="4811042" y="1801368"/>
            <a:ext cx="4087178" cy="177006"/>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18" name="Shape 218"/>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219" name="Shape 219" descr="Purpl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220" name="Shape 220"/>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27_Table">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223" name="Shape 223"/>
          <p:cNvSpPr txBox="1">
            <a:spLocks noGrp="1"/>
          </p:cNvSpPr>
          <p:nvPr>
            <p:ph type="body" idx="1"/>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pic>
        <p:nvPicPr>
          <p:cNvPr id="224" name="Shape 224" descr="Purpl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225" name="Shape 225"/>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6" name="Shape 226"/>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06_Title only">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594360" y="676656"/>
            <a:ext cx="8166672"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52" name="Shape 52"/>
          <p:cNvSpPr txBox="1">
            <a:spLocks noGrp="1"/>
          </p:cNvSpPr>
          <p:nvPr>
            <p:ph type="body" idx="1"/>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53" name="Shape 53"/>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6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Shape 54"/>
          <p:cNvSpPr txBox="1"/>
          <p:nvPr/>
        </p:nvSpPr>
        <p:spPr>
          <a:xfrm>
            <a:off x="104588" y="5483412"/>
            <a:ext cx="18466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28_Quote White">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1979453" y="2667000"/>
            <a:ext cx="697881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3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229" name="Shape 229"/>
          <p:cNvSpPr txBox="1">
            <a:spLocks noGrp="1"/>
          </p:cNvSpPr>
          <p:nvPr>
            <p:ph type="body" idx="1"/>
          </p:nvPr>
        </p:nvSpPr>
        <p:spPr>
          <a:xfrm>
            <a:off x="1958110" y="3733800"/>
            <a:ext cx="7010400" cy="533400"/>
          </a:xfrm>
          <a:prstGeom prst="rect">
            <a:avLst/>
          </a:prstGeom>
          <a:noFill/>
          <a:ln>
            <a:noFill/>
          </a:ln>
        </p:spPr>
        <p:txBody>
          <a:bodyPr spcFirstLastPara="1" wrap="square" lIns="91425" tIns="91425" rIns="91425" bIns="91425" anchor="t" anchorCtr="0"/>
          <a:lstStyle>
            <a:lvl1pPr marL="457200" marR="0" lvl="0" indent="-228600" algn="l" rtl="0">
              <a:spcBef>
                <a:spcPts val="8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230" name="Shape 230" descr="Purpl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231" name="Shape 231"/>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cSld name="29_Quote Texture PURPLE">
    <p:spTree>
      <p:nvGrpSpPr>
        <p:cNvPr id="1" name="Shape 232"/>
        <p:cNvGrpSpPr/>
        <p:nvPr/>
      </p:nvGrpSpPr>
      <p:grpSpPr>
        <a:xfrm>
          <a:off x="0" y="0"/>
          <a:ext cx="0" cy="0"/>
          <a:chOff x="0" y="0"/>
          <a:chExt cx="0" cy="0"/>
        </a:xfrm>
      </p:grpSpPr>
      <p:pic>
        <p:nvPicPr>
          <p:cNvPr id="233" name="Shape 233" descr="Purple st.jpg"/>
          <p:cNvPicPr preferRelativeResize="0"/>
          <p:nvPr/>
        </p:nvPicPr>
        <p:blipFill rotWithShape="1">
          <a:blip r:embed="rId2">
            <a:alphaModFix/>
          </a:blip>
          <a:srcRect/>
          <a:stretch/>
        </p:blipFill>
        <p:spPr>
          <a:xfrm>
            <a:off x="0" y="0"/>
            <a:ext cx="9144000" cy="6815137"/>
          </a:xfrm>
          <a:prstGeom prst="rect">
            <a:avLst/>
          </a:prstGeom>
          <a:noFill/>
          <a:ln>
            <a:noFill/>
          </a:ln>
        </p:spPr>
      </p:pic>
      <p:sp>
        <p:nvSpPr>
          <p:cNvPr id="234" name="Shape 234"/>
          <p:cNvSpPr txBox="1">
            <a:spLocks noGrp="1"/>
          </p:cNvSpPr>
          <p:nvPr>
            <p:ph type="title"/>
          </p:nvPr>
        </p:nvSpPr>
        <p:spPr>
          <a:xfrm>
            <a:off x="1979453" y="2667000"/>
            <a:ext cx="697881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3200" b="1" i="0" u="none" strike="noStrike" cap="none">
                <a:solidFill>
                  <a:srgbClr val="FFFFFF"/>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pic>
        <p:nvPicPr>
          <p:cNvPr id="235" name="Shape 235" descr="N-Element-Tab-White_RGB.png"/>
          <p:cNvPicPr preferRelativeResize="0"/>
          <p:nvPr/>
        </p:nvPicPr>
        <p:blipFill rotWithShape="1">
          <a:blip r:embed="rId3">
            <a:alphaModFix/>
          </a:blip>
          <a:srcRect/>
          <a:stretch/>
        </p:blipFill>
        <p:spPr>
          <a:xfrm>
            <a:off x="8610600" y="0"/>
            <a:ext cx="236539" cy="335148"/>
          </a:xfrm>
          <a:prstGeom prst="rect">
            <a:avLst/>
          </a:prstGeom>
          <a:noFill/>
          <a:ln>
            <a:noFill/>
          </a:ln>
        </p:spPr>
      </p:pic>
      <p:sp>
        <p:nvSpPr>
          <p:cNvPr id="236" name="Shape 236"/>
          <p:cNvSpPr txBox="1">
            <a:spLocks noGrp="1"/>
          </p:cNvSpPr>
          <p:nvPr>
            <p:ph type="body" idx="1"/>
          </p:nvPr>
        </p:nvSpPr>
        <p:spPr>
          <a:xfrm>
            <a:off x="1958110" y="3733800"/>
            <a:ext cx="7010400" cy="533400"/>
          </a:xfrm>
          <a:prstGeom prst="rect">
            <a:avLst/>
          </a:prstGeom>
          <a:noFill/>
          <a:ln>
            <a:noFill/>
          </a:ln>
        </p:spPr>
        <p:txBody>
          <a:bodyPr spcFirstLastPara="1" wrap="square" lIns="91425" tIns="91425" rIns="91425" bIns="91425" anchor="t" anchorCtr="0"/>
          <a:lstStyle>
            <a:lvl1pPr marL="457200" marR="0" lvl="0" indent="-228600" algn="l" rtl="0">
              <a:spcBef>
                <a:spcPts val="800"/>
              </a:spcBef>
              <a:spcAft>
                <a:spcPts val="0"/>
              </a:spcAft>
              <a:buClr>
                <a:schemeClr val="dk2"/>
              </a:buClr>
              <a:buSzPts val="1800"/>
              <a:buFont typeface="Arial"/>
              <a:buNone/>
              <a:defRPr sz="1800" b="1" i="0" u="none" strike="noStrike" cap="none">
                <a:solidFill>
                  <a:srgbClr val="FFFFFF"/>
                </a:solidFill>
                <a:latin typeface="Arial"/>
                <a:ea typeface="Arial"/>
                <a:cs typeface="Arial"/>
                <a:sym typeface="Arial"/>
              </a:defRPr>
            </a:lvl1pPr>
            <a:lvl2pPr marL="914400" marR="0" lvl="1" indent="-228600" algn="l" rtl="0">
              <a:spcBef>
                <a:spcPts val="8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37" name="Shape 237"/>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30_Divider Slide PURPLE">
    <p:spTree>
      <p:nvGrpSpPr>
        <p:cNvPr id="1" name="Shape 238"/>
        <p:cNvGrpSpPr/>
        <p:nvPr/>
      </p:nvGrpSpPr>
      <p:grpSpPr>
        <a:xfrm>
          <a:off x="0" y="0"/>
          <a:ext cx="0" cy="0"/>
          <a:chOff x="0" y="0"/>
          <a:chExt cx="0" cy="0"/>
        </a:xfrm>
      </p:grpSpPr>
      <p:pic>
        <p:nvPicPr>
          <p:cNvPr id="239" name="Shape 239" descr="Purple shir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240" name="Shape 240" descr="Purple Stri.jpg"/>
          <p:cNvPicPr preferRelativeResize="0"/>
          <p:nvPr/>
        </p:nvPicPr>
        <p:blipFill rotWithShape="1">
          <a:blip r:embed="rId3">
            <a:alphaModFix/>
          </a:blip>
          <a:srcRect/>
          <a:stretch/>
        </p:blipFill>
        <p:spPr>
          <a:xfrm>
            <a:off x="0" y="0"/>
            <a:ext cx="231582" cy="6815137"/>
          </a:xfrm>
          <a:prstGeom prst="rect">
            <a:avLst/>
          </a:prstGeom>
          <a:noFill/>
          <a:ln>
            <a:noFill/>
          </a:ln>
        </p:spPr>
      </p:pic>
      <p:sp>
        <p:nvSpPr>
          <p:cNvPr id="241" name="Shape 241"/>
          <p:cNvSpPr txBox="1">
            <a:spLocks noGrp="1"/>
          </p:cNvSpPr>
          <p:nvPr>
            <p:ph type="ctrTitle"/>
          </p:nvPr>
        </p:nvSpPr>
        <p:spPr>
          <a:xfrm>
            <a:off x="336322" y="411448"/>
            <a:ext cx="8218686" cy="1310218"/>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242" name="Shape 242"/>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31_Divider White">
    <p:spTree>
      <p:nvGrpSpPr>
        <p:cNvPr id="1" name="Shape 243"/>
        <p:cNvGrpSpPr/>
        <p:nvPr/>
      </p:nvGrpSpPr>
      <p:grpSpPr>
        <a:xfrm>
          <a:off x="0" y="0"/>
          <a:ext cx="0" cy="0"/>
          <a:chOff x="0" y="0"/>
          <a:chExt cx="0" cy="0"/>
        </a:xfrm>
      </p:grpSpPr>
      <p:pic>
        <p:nvPicPr>
          <p:cNvPr id="244" name="Shape 244" descr="Purpl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245" name="Shape 245"/>
          <p:cNvSpPr txBox="1">
            <a:spLocks noGrp="1"/>
          </p:cNvSpPr>
          <p:nvPr>
            <p:ph type="title"/>
          </p:nvPr>
        </p:nvSpPr>
        <p:spPr>
          <a:xfrm>
            <a:off x="341227" y="2996184"/>
            <a:ext cx="804672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5000" b="1" i="0" u="none" strike="noStrike" cap="none">
                <a:solidFill>
                  <a:schemeClr val="dk1"/>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246" name="Shape 246"/>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cSld name="33_End Slide N-tab PURPLE">
    <p:spTree>
      <p:nvGrpSpPr>
        <p:cNvPr id="1" name="Shape 247"/>
        <p:cNvGrpSpPr/>
        <p:nvPr/>
      </p:nvGrpSpPr>
      <p:grpSpPr>
        <a:xfrm>
          <a:off x="0" y="0"/>
          <a:ext cx="0" cy="0"/>
          <a:chOff x="0" y="0"/>
          <a:chExt cx="0" cy="0"/>
        </a:xfrm>
      </p:grpSpPr>
      <p:pic>
        <p:nvPicPr>
          <p:cNvPr id="248" name="Shape 248" descr="Purple s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249" name="Shape 249" descr="N-Element-Tab-Square-White_RGB.png"/>
          <p:cNvPicPr preferRelativeResize="0"/>
          <p:nvPr/>
        </p:nvPicPr>
        <p:blipFill rotWithShape="1">
          <a:blip r:embed="rId3">
            <a:alphaModFix/>
          </a:blip>
          <a:srcRect/>
          <a:stretch/>
        </p:blipFill>
        <p:spPr>
          <a:xfrm>
            <a:off x="3581400" y="2418910"/>
            <a:ext cx="1969693" cy="1971445"/>
          </a:xfrm>
          <a:prstGeom prst="rect">
            <a:avLst/>
          </a:prstGeom>
          <a:noFill/>
          <a:ln>
            <a:noFill/>
          </a:ln>
        </p:spPr>
      </p:pic>
      <p:sp>
        <p:nvSpPr>
          <p:cNvPr id="250" name="Shape 250"/>
          <p:cNvSpPr/>
          <p:nvPr/>
        </p:nvSpPr>
        <p:spPr>
          <a:xfrm>
            <a:off x="256032"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34_End Slide Full Logo PURPLE">
    <p:spTree>
      <p:nvGrpSpPr>
        <p:cNvPr id="1" name="Shape 251"/>
        <p:cNvGrpSpPr/>
        <p:nvPr/>
      </p:nvGrpSpPr>
      <p:grpSpPr>
        <a:xfrm>
          <a:off x="0" y="0"/>
          <a:ext cx="0" cy="0"/>
          <a:chOff x="0" y="0"/>
          <a:chExt cx="0" cy="0"/>
        </a:xfrm>
      </p:grpSpPr>
      <p:pic>
        <p:nvPicPr>
          <p:cNvPr id="252" name="Shape 252" descr="Purple s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253" name="Shape 253" descr="Nielsen-Wordmark-White-RGB.png"/>
          <p:cNvPicPr preferRelativeResize="0"/>
          <p:nvPr/>
        </p:nvPicPr>
        <p:blipFill rotWithShape="1">
          <a:blip r:embed="rId3">
            <a:alphaModFix/>
          </a:blip>
          <a:srcRect/>
          <a:stretch/>
        </p:blipFill>
        <p:spPr>
          <a:xfrm>
            <a:off x="2375285" y="2590800"/>
            <a:ext cx="4371243" cy="1544436"/>
          </a:xfrm>
          <a:prstGeom prst="rect">
            <a:avLst/>
          </a:prstGeom>
          <a:noFill/>
          <a:ln>
            <a:noFill/>
          </a:ln>
        </p:spPr>
      </p:pic>
      <p:sp>
        <p:nvSpPr>
          <p:cNvPr id="254" name="Shape 254"/>
          <p:cNvSpPr/>
          <p:nvPr/>
        </p:nvSpPr>
        <p:spPr>
          <a:xfrm>
            <a:off x="256032"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cSld name="37_Title N-tab GREEN">
    <p:spTree>
      <p:nvGrpSpPr>
        <p:cNvPr id="1" name="Shape 255"/>
        <p:cNvGrpSpPr/>
        <p:nvPr/>
      </p:nvGrpSpPr>
      <p:grpSpPr>
        <a:xfrm>
          <a:off x="0" y="0"/>
          <a:ext cx="0" cy="0"/>
          <a:chOff x="0" y="0"/>
          <a:chExt cx="0" cy="0"/>
        </a:xfrm>
      </p:grpSpPr>
      <p:pic>
        <p:nvPicPr>
          <p:cNvPr id="256" name="Shape 256" descr="Green st.jpg"/>
          <p:cNvPicPr preferRelativeResize="0"/>
          <p:nvPr/>
        </p:nvPicPr>
        <p:blipFill rotWithShape="1">
          <a:blip r:embed="rId2">
            <a:alphaModFix/>
          </a:blip>
          <a:srcRect/>
          <a:stretch/>
        </p:blipFill>
        <p:spPr>
          <a:xfrm>
            <a:off x="0" y="0"/>
            <a:ext cx="9144000" cy="6815137"/>
          </a:xfrm>
          <a:prstGeom prst="rect">
            <a:avLst/>
          </a:prstGeom>
          <a:noFill/>
          <a:ln>
            <a:noFill/>
          </a:ln>
        </p:spPr>
      </p:pic>
      <p:sp>
        <p:nvSpPr>
          <p:cNvPr id="257" name="Shape 257"/>
          <p:cNvSpPr txBox="1">
            <a:spLocks noGrp="1"/>
          </p:cNvSpPr>
          <p:nvPr>
            <p:ph type="body" idx="1"/>
          </p:nvPr>
        </p:nvSpPr>
        <p:spPr>
          <a:xfrm>
            <a:off x="247426" y="5791200"/>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rgbClr val="FFFFFF"/>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58" name="Shape 258"/>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600"/>
              <a:buFont typeface="Arial"/>
              <a:buNone/>
            </a:pPr>
            <a:r>
              <a:rPr lang="en-US" sz="600" b="0" i="0" u="none" strike="noStrike" cap="none">
                <a:solidFill>
                  <a:schemeClr val="lt1"/>
                </a:solidFill>
                <a:latin typeface="Arial"/>
                <a:ea typeface="Arial"/>
                <a:cs typeface="Arial"/>
                <a:sym typeface="Arial"/>
              </a:rPr>
              <a:t>Copyright © 2017 The Nielsen Company. Confidential and proprietary.</a:t>
            </a:r>
            <a:endParaRPr/>
          </a:p>
        </p:txBody>
      </p:sp>
      <p:pic>
        <p:nvPicPr>
          <p:cNvPr id="259" name="Shape 259" descr="N-Element-Tab-White_RGB.png"/>
          <p:cNvPicPr preferRelativeResize="0"/>
          <p:nvPr/>
        </p:nvPicPr>
        <p:blipFill rotWithShape="1">
          <a:blip r:embed="rId3">
            <a:alphaModFix/>
          </a:blip>
          <a:srcRect/>
          <a:stretch/>
        </p:blipFill>
        <p:spPr>
          <a:xfrm>
            <a:off x="8610600" y="0"/>
            <a:ext cx="236539" cy="335148"/>
          </a:xfrm>
          <a:prstGeom prst="rect">
            <a:avLst/>
          </a:prstGeom>
          <a:noFill/>
          <a:ln>
            <a:noFill/>
          </a:ln>
        </p:spPr>
      </p:pic>
      <p:sp>
        <p:nvSpPr>
          <p:cNvPr id="260" name="Shape 260"/>
          <p:cNvSpPr txBox="1">
            <a:spLocks noGrp="1"/>
          </p:cNvSpPr>
          <p:nvPr>
            <p:ph type="ctrTitle"/>
          </p:nvPr>
        </p:nvSpPr>
        <p:spPr>
          <a:xfrm>
            <a:off x="246888" y="2577432"/>
            <a:ext cx="6684264"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lt1"/>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261" name="Shape 261"/>
          <p:cNvSpPr txBox="1">
            <a:spLocks noGrp="1"/>
          </p:cNvSpPr>
          <p:nvPr>
            <p:ph type="subTitle" idx="2"/>
          </p:nvPr>
        </p:nvSpPr>
        <p:spPr>
          <a:xfrm>
            <a:off x="264135" y="4014216"/>
            <a:ext cx="6684264"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FFFFFF"/>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cSld name="38_Title Full Logo GREEN">
    <p:spTree>
      <p:nvGrpSpPr>
        <p:cNvPr id="1" name="Shape 262"/>
        <p:cNvGrpSpPr/>
        <p:nvPr/>
      </p:nvGrpSpPr>
      <p:grpSpPr>
        <a:xfrm>
          <a:off x="0" y="0"/>
          <a:ext cx="0" cy="0"/>
          <a:chOff x="0" y="0"/>
          <a:chExt cx="0" cy="0"/>
        </a:xfrm>
      </p:grpSpPr>
      <p:pic>
        <p:nvPicPr>
          <p:cNvPr id="263" name="Shape 263" descr="Green st.jpg"/>
          <p:cNvPicPr preferRelativeResize="0"/>
          <p:nvPr/>
        </p:nvPicPr>
        <p:blipFill rotWithShape="1">
          <a:blip r:embed="rId2">
            <a:alphaModFix/>
          </a:blip>
          <a:srcRect/>
          <a:stretch/>
        </p:blipFill>
        <p:spPr>
          <a:xfrm>
            <a:off x="0" y="0"/>
            <a:ext cx="9144000" cy="6815137"/>
          </a:xfrm>
          <a:prstGeom prst="rect">
            <a:avLst/>
          </a:prstGeom>
          <a:noFill/>
          <a:ln>
            <a:noFill/>
          </a:ln>
        </p:spPr>
      </p:pic>
      <p:sp>
        <p:nvSpPr>
          <p:cNvPr id="264" name="Shape 264"/>
          <p:cNvSpPr txBox="1">
            <a:spLocks noGrp="1"/>
          </p:cNvSpPr>
          <p:nvPr>
            <p:ph type="body" idx="1"/>
          </p:nvPr>
        </p:nvSpPr>
        <p:spPr>
          <a:xfrm>
            <a:off x="247426" y="5791200"/>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rgbClr val="FFFFFF"/>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65" name="Shape 265"/>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600"/>
              <a:buFont typeface="Arial"/>
              <a:buNone/>
            </a:pPr>
            <a:r>
              <a:rPr lang="en-US" sz="600" b="0" i="0" u="none" strike="noStrike" cap="none">
                <a:solidFill>
                  <a:schemeClr val="lt1"/>
                </a:solidFill>
                <a:latin typeface="Arial"/>
                <a:ea typeface="Arial"/>
                <a:cs typeface="Arial"/>
                <a:sym typeface="Arial"/>
              </a:rPr>
              <a:t>Copyright © 2017 The Nielsen Company. Confidential and proprietary.</a:t>
            </a:r>
            <a:endParaRPr/>
          </a:p>
        </p:txBody>
      </p:sp>
      <p:pic>
        <p:nvPicPr>
          <p:cNvPr id="266" name="Shape 266" descr="Nielsen_R.png"/>
          <p:cNvPicPr preferRelativeResize="0"/>
          <p:nvPr/>
        </p:nvPicPr>
        <p:blipFill rotWithShape="1">
          <a:blip r:embed="rId3">
            <a:alphaModFix/>
          </a:blip>
          <a:srcRect/>
          <a:stretch/>
        </p:blipFill>
        <p:spPr>
          <a:xfrm>
            <a:off x="364066" y="2081657"/>
            <a:ext cx="1170446" cy="414126"/>
          </a:xfrm>
          <a:prstGeom prst="rect">
            <a:avLst/>
          </a:prstGeom>
          <a:noFill/>
          <a:ln>
            <a:noFill/>
          </a:ln>
        </p:spPr>
      </p:pic>
      <p:sp>
        <p:nvSpPr>
          <p:cNvPr id="267" name="Shape 267"/>
          <p:cNvSpPr txBox="1">
            <a:spLocks noGrp="1"/>
          </p:cNvSpPr>
          <p:nvPr>
            <p:ph type="ctrTitle"/>
          </p:nvPr>
        </p:nvSpPr>
        <p:spPr>
          <a:xfrm>
            <a:off x="246888" y="2577432"/>
            <a:ext cx="6684264"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lt1"/>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268" name="Shape 268"/>
          <p:cNvSpPr txBox="1">
            <a:spLocks noGrp="1"/>
          </p:cNvSpPr>
          <p:nvPr>
            <p:ph type="subTitle" idx="2"/>
          </p:nvPr>
        </p:nvSpPr>
        <p:spPr>
          <a:xfrm>
            <a:off x="264135" y="4014216"/>
            <a:ext cx="6684264"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FFFFFF"/>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cSld name="40_Title N-tab White">
    <p:spTree>
      <p:nvGrpSpPr>
        <p:cNvPr id="1" name="Shape 269"/>
        <p:cNvGrpSpPr/>
        <p:nvPr/>
      </p:nvGrpSpPr>
      <p:grpSpPr>
        <a:xfrm>
          <a:off x="0" y="0"/>
          <a:ext cx="0" cy="0"/>
          <a:chOff x="0" y="0"/>
          <a:chExt cx="0" cy="0"/>
        </a:xfrm>
      </p:grpSpPr>
      <p:pic>
        <p:nvPicPr>
          <p:cNvPr id="270" name="Shape 270" descr="Green shir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271" name="Shape 271" descr="Green Stri.jpg"/>
          <p:cNvPicPr preferRelativeResize="0"/>
          <p:nvPr/>
        </p:nvPicPr>
        <p:blipFill rotWithShape="1">
          <a:blip r:embed="rId3">
            <a:alphaModFix/>
          </a:blip>
          <a:srcRect/>
          <a:stretch/>
        </p:blipFill>
        <p:spPr>
          <a:xfrm>
            <a:off x="0" y="0"/>
            <a:ext cx="231582" cy="6815137"/>
          </a:xfrm>
          <a:prstGeom prst="rect">
            <a:avLst/>
          </a:prstGeom>
          <a:noFill/>
          <a:ln>
            <a:noFill/>
          </a:ln>
        </p:spPr>
      </p:pic>
      <p:sp>
        <p:nvSpPr>
          <p:cNvPr id="272" name="Shape 272"/>
          <p:cNvSpPr txBox="1">
            <a:spLocks noGrp="1"/>
          </p:cNvSpPr>
          <p:nvPr>
            <p:ph type="body" idx="1"/>
          </p:nvPr>
        </p:nvSpPr>
        <p:spPr>
          <a:xfrm>
            <a:off x="336851" y="6008206"/>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73" name="Shape 273"/>
          <p:cNvSpPr txBox="1">
            <a:spLocks noGrp="1"/>
          </p:cNvSpPr>
          <p:nvPr>
            <p:ph type="ctrTitle"/>
          </p:nvPr>
        </p:nvSpPr>
        <p:spPr>
          <a:xfrm>
            <a:off x="336322" y="461584"/>
            <a:ext cx="8218686" cy="1310218"/>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274" name="Shape 274"/>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cSld name="39_Title N-tab White">
    <p:spTree>
      <p:nvGrpSpPr>
        <p:cNvPr id="1" name="Shape 275"/>
        <p:cNvGrpSpPr/>
        <p:nvPr/>
      </p:nvGrpSpPr>
      <p:grpSpPr>
        <a:xfrm>
          <a:off x="0" y="0"/>
          <a:ext cx="0" cy="0"/>
          <a:chOff x="0" y="0"/>
          <a:chExt cx="0" cy="0"/>
        </a:xfrm>
      </p:grpSpPr>
      <p:pic>
        <p:nvPicPr>
          <p:cNvPr id="276" name="Shape 276" descr="Green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277" name="Shape 277"/>
          <p:cNvSpPr txBox="1">
            <a:spLocks noGrp="1"/>
          </p:cNvSpPr>
          <p:nvPr>
            <p:ph type="body" idx="1"/>
          </p:nvPr>
        </p:nvSpPr>
        <p:spPr>
          <a:xfrm>
            <a:off x="336851" y="6008206"/>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pic>
        <p:nvPicPr>
          <p:cNvPr id="278" name="Shape 278" descr="N Element Tab Square-Blue_RGB.png"/>
          <p:cNvPicPr preferRelativeResize="0"/>
          <p:nvPr/>
        </p:nvPicPr>
        <p:blipFill rotWithShape="1">
          <a:blip r:embed="rId3">
            <a:alphaModFix/>
          </a:blip>
          <a:srcRect/>
          <a:stretch/>
        </p:blipFill>
        <p:spPr>
          <a:xfrm>
            <a:off x="459399" y="2133600"/>
            <a:ext cx="376601" cy="376935"/>
          </a:xfrm>
          <a:prstGeom prst="rect">
            <a:avLst/>
          </a:prstGeom>
          <a:noFill/>
          <a:ln>
            <a:noFill/>
          </a:ln>
        </p:spPr>
      </p:pic>
      <p:sp>
        <p:nvSpPr>
          <p:cNvPr id="279" name="Shape 279"/>
          <p:cNvSpPr txBox="1">
            <a:spLocks noGrp="1"/>
          </p:cNvSpPr>
          <p:nvPr>
            <p:ph type="ctrTitle"/>
          </p:nvPr>
        </p:nvSpPr>
        <p:spPr>
          <a:xfrm>
            <a:off x="336322" y="2583948"/>
            <a:ext cx="6674078"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280" name="Shape 280"/>
          <p:cNvSpPr txBox="1">
            <a:spLocks noGrp="1"/>
          </p:cNvSpPr>
          <p:nvPr>
            <p:ph type="subTitle" idx="2"/>
          </p:nvPr>
        </p:nvSpPr>
        <p:spPr>
          <a:xfrm>
            <a:off x="366976" y="4014216"/>
            <a:ext cx="6598131"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
        <p:nvSpPr>
          <p:cNvPr id="281" name="Shape 281"/>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07_Chart">
    <p:spTree>
      <p:nvGrpSpPr>
        <p:cNvPr id="1" name="Shape 60"/>
        <p:cNvGrpSpPr/>
        <p:nvPr/>
      </p:nvGrpSpPr>
      <p:grpSpPr>
        <a:xfrm>
          <a:off x="0" y="0"/>
          <a:ext cx="0" cy="0"/>
          <a:chOff x="0" y="0"/>
          <a:chExt cx="0" cy="0"/>
        </a:xfrm>
      </p:grpSpPr>
      <p:sp>
        <p:nvSpPr>
          <p:cNvPr id="61" name="Shape 61"/>
          <p:cNvSpPr txBox="1">
            <a:spLocks noGrp="1"/>
          </p:cNvSpPr>
          <p:nvPr>
            <p:ph type="body" idx="1"/>
          </p:nvPr>
        </p:nvSpPr>
        <p:spPr>
          <a:xfrm>
            <a:off x="594360" y="1801368"/>
            <a:ext cx="8168640" cy="256032"/>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62" name="Shape 62"/>
          <p:cNvSpPr>
            <a:spLocks noGrp="1"/>
          </p:cNvSpPr>
          <p:nvPr>
            <p:ph type="chart" idx="2"/>
          </p:nvPr>
        </p:nvSpPr>
        <p:spPr>
          <a:xfrm>
            <a:off x="588818" y="2628646"/>
            <a:ext cx="8174182" cy="3238754"/>
          </a:xfrm>
          <a:prstGeom prst="rect">
            <a:avLst/>
          </a:prstGeom>
          <a:noFill/>
          <a:ln>
            <a:noFill/>
          </a:ln>
        </p:spPr>
        <p:txBody>
          <a:bodyPr spcFirstLastPara="1" wrap="square" lIns="91425" tIns="91425" rIns="91425" bIns="91425" anchor="t" anchorCtr="0"/>
          <a:lstStyle>
            <a:lvl1pPr marL="230188" marR="0" lvl="0" indent="-230188" algn="l" rtl="0">
              <a:spcBef>
                <a:spcPts val="8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461963" marR="0" lvl="1" indent="-246062"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681038" marR="0" lvl="2" indent="-236537"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912813" marR="0" lvl="3" indent="-227012"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1143000" marR="0" lvl="4" indent="-2286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3" name="Shape 63"/>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64" name="Shape 64"/>
          <p:cNvSpPr txBox="1">
            <a:spLocks noGrp="1"/>
          </p:cNvSpPr>
          <p:nvPr>
            <p:ph type="body" idx="3"/>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65" name="Shape 65"/>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cSld name="40_Title Full Logo White">
    <p:spTree>
      <p:nvGrpSpPr>
        <p:cNvPr id="1" name="Shape 282"/>
        <p:cNvGrpSpPr/>
        <p:nvPr/>
      </p:nvGrpSpPr>
      <p:grpSpPr>
        <a:xfrm>
          <a:off x="0" y="0"/>
          <a:ext cx="0" cy="0"/>
          <a:chOff x="0" y="0"/>
          <a:chExt cx="0" cy="0"/>
        </a:xfrm>
      </p:grpSpPr>
      <p:pic>
        <p:nvPicPr>
          <p:cNvPr id="283" name="Shape 283" descr="Green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284" name="Shape 284"/>
          <p:cNvSpPr txBox="1">
            <a:spLocks noGrp="1"/>
          </p:cNvSpPr>
          <p:nvPr>
            <p:ph type="body" idx="1"/>
          </p:nvPr>
        </p:nvSpPr>
        <p:spPr>
          <a:xfrm>
            <a:off x="336322" y="6008206"/>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pic>
        <p:nvPicPr>
          <p:cNvPr id="285" name="Shape 285" descr="Nielsen-Wordmark-Color-RGB.png"/>
          <p:cNvPicPr preferRelativeResize="0"/>
          <p:nvPr/>
        </p:nvPicPr>
        <p:blipFill rotWithShape="1">
          <a:blip r:embed="rId3">
            <a:alphaModFix/>
          </a:blip>
          <a:srcRect/>
          <a:stretch/>
        </p:blipFill>
        <p:spPr>
          <a:xfrm>
            <a:off x="445783" y="2095350"/>
            <a:ext cx="1185641" cy="418906"/>
          </a:xfrm>
          <a:prstGeom prst="rect">
            <a:avLst/>
          </a:prstGeom>
          <a:noFill/>
          <a:ln>
            <a:noFill/>
          </a:ln>
        </p:spPr>
      </p:pic>
      <p:sp>
        <p:nvSpPr>
          <p:cNvPr id="286" name="Shape 286"/>
          <p:cNvSpPr txBox="1">
            <a:spLocks noGrp="1"/>
          </p:cNvSpPr>
          <p:nvPr>
            <p:ph type="ctrTitle"/>
          </p:nvPr>
        </p:nvSpPr>
        <p:spPr>
          <a:xfrm>
            <a:off x="336322" y="2583948"/>
            <a:ext cx="6674078"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287" name="Shape 287"/>
          <p:cNvSpPr txBox="1">
            <a:spLocks noGrp="1"/>
          </p:cNvSpPr>
          <p:nvPr>
            <p:ph type="subTitle" idx="2"/>
          </p:nvPr>
        </p:nvSpPr>
        <p:spPr>
          <a:xfrm>
            <a:off x="366976" y="4014216"/>
            <a:ext cx="6598131"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
        <p:nvSpPr>
          <p:cNvPr id="288" name="Shape 288"/>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43_Chart">
    <p:spTree>
      <p:nvGrpSpPr>
        <p:cNvPr id="1" name="Shape 289"/>
        <p:cNvGrpSpPr/>
        <p:nvPr/>
      </p:nvGrpSpPr>
      <p:grpSpPr>
        <a:xfrm>
          <a:off x="0" y="0"/>
          <a:ext cx="0" cy="0"/>
          <a:chOff x="0" y="0"/>
          <a:chExt cx="0" cy="0"/>
        </a:xfrm>
      </p:grpSpPr>
      <p:sp>
        <p:nvSpPr>
          <p:cNvPr id="290" name="Shape 290"/>
          <p:cNvSpPr txBox="1">
            <a:spLocks noGrp="1"/>
          </p:cNvSpPr>
          <p:nvPr>
            <p:ph type="body" idx="1"/>
          </p:nvPr>
        </p:nvSpPr>
        <p:spPr>
          <a:xfrm>
            <a:off x="594360" y="1801368"/>
            <a:ext cx="8168640" cy="256032"/>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91" name="Shape 291"/>
          <p:cNvSpPr>
            <a:spLocks noGrp="1"/>
          </p:cNvSpPr>
          <p:nvPr>
            <p:ph type="chart" idx="2"/>
          </p:nvPr>
        </p:nvSpPr>
        <p:spPr>
          <a:xfrm>
            <a:off x="588818" y="2628646"/>
            <a:ext cx="8174182" cy="3238754"/>
          </a:xfrm>
          <a:prstGeom prst="rect">
            <a:avLst/>
          </a:prstGeom>
          <a:noFill/>
          <a:ln>
            <a:noFill/>
          </a:ln>
        </p:spPr>
        <p:txBody>
          <a:bodyPr spcFirstLastPara="1" wrap="square" lIns="91425" tIns="91425" rIns="91425" bIns="91425" anchor="t" anchorCtr="0"/>
          <a:lstStyle>
            <a:lvl1pPr marL="230188" marR="0" lvl="0" indent="-230188" algn="l" rtl="0">
              <a:spcBef>
                <a:spcPts val="8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461963" marR="0" lvl="1" indent="-246062"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681038" marR="0" lvl="2" indent="-236537"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912813" marR="0" lvl="3" indent="-227012"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1143000" marR="0" lvl="4" indent="-2286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92" name="Shape 292"/>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293" name="Shape 293"/>
          <p:cNvSpPr txBox="1">
            <a:spLocks noGrp="1"/>
          </p:cNvSpPr>
          <p:nvPr>
            <p:ph type="body" idx="3"/>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94" name="Shape 294"/>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295" name="Shape 295" descr="Green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296" name="Shape 296"/>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44_Side-by-side">
    <p:spTree>
      <p:nvGrpSpPr>
        <p:cNvPr id="1" name="Shape 297"/>
        <p:cNvGrpSpPr/>
        <p:nvPr/>
      </p:nvGrpSpPr>
      <p:grpSpPr>
        <a:xfrm>
          <a:off x="0" y="0"/>
          <a:ext cx="0" cy="0"/>
          <a:chOff x="0" y="0"/>
          <a:chExt cx="0" cy="0"/>
        </a:xfrm>
      </p:grpSpPr>
      <p:sp>
        <p:nvSpPr>
          <p:cNvPr id="298" name="Shape 298"/>
          <p:cNvSpPr txBox="1">
            <a:spLocks noGrp="1"/>
          </p:cNvSpPr>
          <p:nvPr>
            <p:ph type="body" idx="1"/>
          </p:nvPr>
        </p:nvSpPr>
        <p:spPr>
          <a:xfrm>
            <a:off x="594360" y="1801368"/>
            <a:ext cx="4087178" cy="177006"/>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99" name="Shape 299"/>
          <p:cNvSpPr>
            <a:spLocks noGrp="1"/>
          </p:cNvSpPr>
          <p:nvPr>
            <p:ph type="chart" idx="2"/>
          </p:nvPr>
        </p:nvSpPr>
        <p:spPr>
          <a:xfrm>
            <a:off x="711200" y="2238121"/>
            <a:ext cx="3970338" cy="3238754"/>
          </a:xfrm>
          <a:prstGeom prst="rect">
            <a:avLst/>
          </a:prstGeom>
          <a:noFill/>
          <a:ln>
            <a:noFill/>
          </a:ln>
        </p:spPr>
        <p:txBody>
          <a:bodyPr spcFirstLastPara="1" wrap="square" lIns="91425" tIns="91425" rIns="91425" bIns="91425" anchor="t" anchorCtr="0"/>
          <a:lstStyle>
            <a:lvl1pPr marL="230188" marR="0" lvl="0" indent="-230188" algn="l" rtl="0">
              <a:spcBef>
                <a:spcPts val="8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461963" marR="0" lvl="1" indent="-246062"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681038" marR="0" lvl="2" indent="-236537"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912813" marR="0" lvl="3" indent="-227012"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1143000" marR="0" lvl="4" indent="-2286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00" name="Shape 300"/>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301" name="Shape 301"/>
          <p:cNvSpPr txBox="1">
            <a:spLocks noGrp="1"/>
          </p:cNvSpPr>
          <p:nvPr>
            <p:ph type="body" idx="3"/>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02" name="Shape 302"/>
          <p:cNvSpPr>
            <a:spLocks noGrp="1"/>
          </p:cNvSpPr>
          <p:nvPr>
            <p:ph type="chart" idx="4"/>
          </p:nvPr>
        </p:nvSpPr>
        <p:spPr>
          <a:xfrm>
            <a:off x="4862512" y="2238121"/>
            <a:ext cx="3970338" cy="3238754"/>
          </a:xfrm>
          <a:prstGeom prst="rect">
            <a:avLst/>
          </a:prstGeom>
          <a:noFill/>
          <a:ln>
            <a:noFill/>
          </a:ln>
        </p:spPr>
        <p:txBody>
          <a:bodyPr spcFirstLastPara="1" wrap="square" lIns="91425" tIns="91425" rIns="91425" bIns="91425" anchor="t" anchorCtr="0"/>
          <a:lstStyle>
            <a:lvl1pPr marL="230188" marR="0" lvl="0" indent="-230188" algn="l" rtl="0">
              <a:spcBef>
                <a:spcPts val="8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461963" marR="0" lvl="1" indent="-246062"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681038" marR="0" lvl="2" indent="-236537"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912813" marR="0" lvl="3" indent="-227012"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1143000" marR="0" lvl="4" indent="-2286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03" name="Shape 303"/>
          <p:cNvSpPr txBox="1">
            <a:spLocks noGrp="1"/>
          </p:cNvSpPr>
          <p:nvPr>
            <p:ph type="body" idx="5"/>
          </p:nvPr>
        </p:nvSpPr>
        <p:spPr>
          <a:xfrm>
            <a:off x="4811042" y="1801368"/>
            <a:ext cx="4087178" cy="177006"/>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04" name="Shape 304"/>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305" name="Shape 305" descr="Green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306" name="Shape 306"/>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46_Quote White">
    <p:spTree>
      <p:nvGrpSpPr>
        <p:cNvPr id="1" name="Shape 307"/>
        <p:cNvGrpSpPr/>
        <p:nvPr/>
      </p:nvGrpSpPr>
      <p:grpSpPr>
        <a:xfrm>
          <a:off x="0" y="0"/>
          <a:ext cx="0" cy="0"/>
          <a:chOff x="0" y="0"/>
          <a:chExt cx="0" cy="0"/>
        </a:xfrm>
      </p:grpSpPr>
      <p:sp>
        <p:nvSpPr>
          <p:cNvPr id="308" name="Shape 308"/>
          <p:cNvSpPr txBox="1">
            <a:spLocks noGrp="1"/>
          </p:cNvSpPr>
          <p:nvPr>
            <p:ph type="title"/>
          </p:nvPr>
        </p:nvSpPr>
        <p:spPr>
          <a:xfrm>
            <a:off x="1979453" y="2667000"/>
            <a:ext cx="697881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3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309" name="Shape 309"/>
          <p:cNvSpPr txBox="1">
            <a:spLocks noGrp="1"/>
          </p:cNvSpPr>
          <p:nvPr>
            <p:ph type="body" idx="1"/>
          </p:nvPr>
        </p:nvSpPr>
        <p:spPr>
          <a:xfrm>
            <a:off x="1958110" y="3733800"/>
            <a:ext cx="7010400" cy="533400"/>
          </a:xfrm>
          <a:prstGeom prst="rect">
            <a:avLst/>
          </a:prstGeom>
          <a:noFill/>
          <a:ln>
            <a:noFill/>
          </a:ln>
        </p:spPr>
        <p:txBody>
          <a:bodyPr spcFirstLastPara="1" wrap="square" lIns="91425" tIns="91425" rIns="91425" bIns="91425" anchor="t" anchorCtr="0"/>
          <a:lstStyle>
            <a:lvl1pPr marL="457200" marR="0" lvl="0" indent="-228600" algn="l" rtl="0">
              <a:spcBef>
                <a:spcPts val="8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310" name="Shape 310" descr="Green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311" name="Shape 311"/>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cSld name="47_Quote Texture GREEN">
    <p:spTree>
      <p:nvGrpSpPr>
        <p:cNvPr id="1" name="Shape 312"/>
        <p:cNvGrpSpPr/>
        <p:nvPr/>
      </p:nvGrpSpPr>
      <p:grpSpPr>
        <a:xfrm>
          <a:off x="0" y="0"/>
          <a:ext cx="0" cy="0"/>
          <a:chOff x="0" y="0"/>
          <a:chExt cx="0" cy="0"/>
        </a:xfrm>
      </p:grpSpPr>
      <p:pic>
        <p:nvPicPr>
          <p:cNvPr id="313" name="Shape 313" descr="Green st.jpg"/>
          <p:cNvPicPr preferRelativeResize="0"/>
          <p:nvPr/>
        </p:nvPicPr>
        <p:blipFill rotWithShape="1">
          <a:blip r:embed="rId2">
            <a:alphaModFix/>
          </a:blip>
          <a:srcRect/>
          <a:stretch/>
        </p:blipFill>
        <p:spPr>
          <a:xfrm>
            <a:off x="0" y="0"/>
            <a:ext cx="9144000" cy="6815137"/>
          </a:xfrm>
          <a:prstGeom prst="rect">
            <a:avLst/>
          </a:prstGeom>
          <a:noFill/>
          <a:ln>
            <a:noFill/>
          </a:ln>
        </p:spPr>
      </p:pic>
      <p:sp>
        <p:nvSpPr>
          <p:cNvPr id="314" name="Shape 314"/>
          <p:cNvSpPr txBox="1">
            <a:spLocks noGrp="1"/>
          </p:cNvSpPr>
          <p:nvPr>
            <p:ph type="title"/>
          </p:nvPr>
        </p:nvSpPr>
        <p:spPr>
          <a:xfrm>
            <a:off x="1979453" y="2667000"/>
            <a:ext cx="697881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3200" b="1" i="0" u="none" strike="noStrike" cap="none">
                <a:solidFill>
                  <a:srgbClr val="FFFFFF"/>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pic>
        <p:nvPicPr>
          <p:cNvPr id="315" name="Shape 315" descr="N-Element-Tab-White_RGB.png"/>
          <p:cNvPicPr preferRelativeResize="0"/>
          <p:nvPr/>
        </p:nvPicPr>
        <p:blipFill rotWithShape="1">
          <a:blip r:embed="rId3">
            <a:alphaModFix/>
          </a:blip>
          <a:srcRect/>
          <a:stretch/>
        </p:blipFill>
        <p:spPr>
          <a:xfrm>
            <a:off x="8610600" y="0"/>
            <a:ext cx="236539" cy="335148"/>
          </a:xfrm>
          <a:prstGeom prst="rect">
            <a:avLst/>
          </a:prstGeom>
          <a:noFill/>
          <a:ln>
            <a:noFill/>
          </a:ln>
        </p:spPr>
      </p:pic>
      <p:sp>
        <p:nvSpPr>
          <p:cNvPr id="316" name="Shape 316"/>
          <p:cNvSpPr txBox="1">
            <a:spLocks noGrp="1"/>
          </p:cNvSpPr>
          <p:nvPr>
            <p:ph type="body" idx="1"/>
          </p:nvPr>
        </p:nvSpPr>
        <p:spPr>
          <a:xfrm>
            <a:off x="1958110" y="3733800"/>
            <a:ext cx="7010400" cy="533400"/>
          </a:xfrm>
          <a:prstGeom prst="rect">
            <a:avLst/>
          </a:prstGeom>
          <a:noFill/>
          <a:ln>
            <a:noFill/>
          </a:ln>
        </p:spPr>
        <p:txBody>
          <a:bodyPr spcFirstLastPara="1" wrap="square" lIns="91425" tIns="91425" rIns="91425" bIns="91425" anchor="t" anchorCtr="0"/>
          <a:lstStyle>
            <a:lvl1pPr marL="457200" marR="0" lvl="0" indent="-228600" algn="l" rtl="0">
              <a:spcBef>
                <a:spcPts val="800"/>
              </a:spcBef>
              <a:spcAft>
                <a:spcPts val="0"/>
              </a:spcAft>
              <a:buClr>
                <a:schemeClr val="dk2"/>
              </a:buClr>
              <a:buSzPts val="1800"/>
              <a:buFont typeface="Arial"/>
              <a:buNone/>
              <a:defRPr sz="1800" b="1" i="0" u="none" strike="noStrike" cap="none">
                <a:solidFill>
                  <a:srgbClr val="FFFFFF"/>
                </a:solidFill>
                <a:latin typeface="Arial"/>
                <a:ea typeface="Arial"/>
                <a:cs typeface="Arial"/>
                <a:sym typeface="Arial"/>
              </a:defRPr>
            </a:lvl1pPr>
            <a:lvl2pPr marL="914400" marR="0" lvl="1" indent="-228600" algn="l" rtl="0">
              <a:spcBef>
                <a:spcPts val="8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17" name="Shape 317"/>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48_Divider Slide GREEN">
    <p:spTree>
      <p:nvGrpSpPr>
        <p:cNvPr id="1" name="Shape 318"/>
        <p:cNvGrpSpPr/>
        <p:nvPr/>
      </p:nvGrpSpPr>
      <p:grpSpPr>
        <a:xfrm>
          <a:off x="0" y="0"/>
          <a:ext cx="0" cy="0"/>
          <a:chOff x="0" y="0"/>
          <a:chExt cx="0" cy="0"/>
        </a:xfrm>
      </p:grpSpPr>
      <p:pic>
        <p:nvPicPr>
          <p:cNvPr id="319" name="Shape 319" descr="Green shir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320" name="Shape 320" descr="Green Stri.jpg"/>
          <p:cNvPicPr preferRelativeResize="0"/>
          <p:nvPr/>
        </p:nvPicPr>
        <p:blipFill rotWithShape="1">
          <a:blip r:embed="rId3">
            <a:alphaModFix/>
          </a:blip>
          <a:srcRect/>
          <a:stretch/>
        </p:blipFill>
        <p:spPr>
          <a:xfrm>
            <a:off x="0" y="0"/>
            <a:ext cx="231582" cy="6815137"/>
          </a:xfrm>
          <a:prstGeom prst="rect">
            <a:avLst/>
          </a:prstGeom>
          <a:noFill/>
          <a:ln>
            <a:noFill/>
          </a:ln>
        </p:spPr>
      </p:pic>
      <p:sp>
        <p:nvSpPr>
          <p:cNvPr id="321" name="Shape 321"/>
          <p:cNvSpPr txBox="1">
            <a:spLocks noGrp="1"/>
          </p:cNvSpPr>
          <p:nvPr>
            <p:ph type="ctrTitle"/>
          </p:nvPr>
        </p:nvSpPr>
        <p:spPr>
          <a:xfrm>
            <a:off x="336322" y="411448"/>
            <a:ext cx="8218686" cy="1310218"/>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322" name="Shape 322"/>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cSld name="51_End Slide N-tab GREEN">
    <p:spTree>
      <p:nvGrpSpPr>
        <p:cNvPr id="1" name="Shape 323"/>
        <p:cNvGrpSpPr/>
        <p:nvPr/>
      </p:nvGrpSpPr>
      <p:grpSpPr>
        <a:xfrm>
          <a:off x="0" y="0"/>
          <a:ext cx="0" cy="0"/>
          <a:chOff x="0" y="0"/>
          <a:chExt cx="0" cy="0"/>
        </a:xfrm>
      </p:grpSpPr>
      <p:pic>
        <p:nvPicPr>
          <p:cNvPr id="324" name="Shape 324" descr="Green s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325" name="Shape 325" descr="N-Element-Tab-Square-White_RGB.png"/>
          <p:cNvPicPr preferRelativeResize="0"/>
          <p:nvPr/>
        </p:nvPicPr>
        <p:blipFill rotWithShape="1">
          <a:blip r:embed="rId3">
            <a:alphaModFix/>
          </a:blip>
          <a:srcRect/>
          <a:stretch/>
        </p:blipFill>
        <p:spPr>
          <a:xfrm>
            <a:off x="3581400" y="2418910"/>
            <a:ext cx="1969693" cy="1971445"/>
          </a:xfrm>
          <a:prstGeom prst="rect">
            <a:avLst/>
          </a:prstGeom>
          <a:noFill/>
          <a:ln>
            <a:noFill/>
          </a:ln>
        </p:spPr>
      </p:pic>
      <p:sp>
        <p:nvSpPr>
          <p:cNvPr id="326" name="Shape 326"/>
          <p:cNvSpPr/>
          <p:nvPr/>
        </p:nvSpPr>
        <p:spPr>
          <a:xfrm>
            <a:off x="256032"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cSld name="52_End Slide Full Logo GREEN">
    <p:spTree>
      <p:nvGrpSpPr>
        <p:cNvPr id="1" name="Shape 327"/>
        <p:cNvGrpSpPr/>
        <p:nvPr/>
      </p:nvGrpSpPr>
      <p:grpSpPr>
        <a:xfrm>
          <a:off x="0" y="0"/>
          <a:ext cx="0" cy="0"/>
          <a:chOff x="0" y="0"/>
          <a:chExt cx="0" cy="0"/>
        </a:xfrm>
      </p:grpSpPr>
      <p:pic>
        <p:nvPicPr>
          <p:cNvPr id="328" name="Shape 328" descr="Green s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329" name="Shape 329" descr="Nielsen-Wordmark-White-RGB.png"/>
          <p:cNvPicPr preferRelativeResize="0"/>
          <p:nvPr/>
        </p:nvPicPr>
        <p:blipFill rotWithShape="1">
          <a:blip r:embed="rId3">
            <a:alphaModFix/>
          </a:blip>
          <a:srcRect/>
          <a:stretch/>
        </p:blipFill>
        <p:spPr>
          <a:xfrm>
            <a:off x="2375285" y="2590800"/>
            <a:ext cx="4371243" cy="1544436"/>
          </a:xfrm>
          <a:prstGeom prst="rect">
            <a:avLst/>
          </a:prstGeom>
          <a:noFill/>
          <a:ln>
            <a:noFill/>
          </a:ln>
        </p:spPr>
      </p:pic>
      <p:sp>
        <p:nvSpPr>
          <p:cNvPr id="330" name="Shape 330"/>
          <p:cNvSpPr/>
          <p:nvPr/>
        </p:nvSpPr>
        <p:spPr>
          <a:xfrm>
            <a:off x="256032"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cSld name="55_Title N-tab GOLD">
    <p:spTree>
      <p:nvGrpSpPr>
        <p:cNvPr id="1" name="Shape 331"/>
        <p:cNvGrpSpPr/>
        <p:nvPr/>
      </p:nvGrpSpPr>
      <p:grpSpPr>
        <a:xfrm>
          <a:off x="0" y="0"/>
          <a:ext cx="0" cy="0"/>
          <a:chOff x="0" y="0"/>
          <a:chExt cx="0" cy="0"/>
        </a:xfrm>
      </p:grpSpPr>
      <p:pic>
        <p:nvPicPr>
          <p:cNvPr id="332" name="Shape 332" descr="Orange st.jpg"/>
          <p:cNvPicPr preferRelativeResize="0"/>
          <p:nvPr/>
        </p:nvPicPr>
        <p:blipFill rotWithShape="1">
          <a:blip r:embed="rId2">
            <a:alphaModFix/>
          </a:blip>
          <a:srcRect/>
          <a:stretch/>
        </p:blipFill>
        <p:spPr>
          <a:xfrm>
            <a:off x="0" y="0"/>
            <a:ext cx="9144000" cy="6815137"/>
          </a:xfrm>
          <a:prstGeom prst="rect">
            <a:avLst/>
          </a:prstGeom>
          <a:noFill/>
          <a:ln>
            <a:noFill/>
          </a:ln>
        </p:spPr>
      </p:pic>
      <p:sp>
        <p:nvSpPr>
          <p:cNvPr id="333" name="Shape 333"/>
          <p:cNvSpPr txBox="1">
            <a:spLocks noGrp="1"/>
          </p:cNvSpPr>
          <p:nvPr>
            <p:ph type="body" idx="1"/>
          </p:nvPr>
        </p:nvSpPr>
        <p:spPr>
          <a:xfrm>
            <a:off x="247426" y="5791200"/>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rgbClr val="FFFFFF"/>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34" name="Shape 334"/>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600"/>
              <a:buFont typeface="Arial"/>
              <a:buNone/>
            </a:pPr>
            <a:r>
              <a:rPr lang="en-US" sz="600" b="0" i="0" u="none" strike="noStrike" cap="none">
                <a:solidFill>
                  <a:schemeClr val="lt1"/>
                </a:solidFill>
                <a:latin typeface="Arial"/>
                <a:ea typeface="Arial"/>
                <a:cs typeface="Arial"/>
                <a:sym typeface="Arial"/>
              </a:rPr>
              <a:t>Copyright © 2017 The Nielsen Company. Confidential and proprietary.</a:t>
            </a:r>
            <a:endParaRPr/>
          </a:p>
        </p:txBody>
      </p:sp>
      <p:pic>
        <p:nvPicPr>
          <p:cNvPr id="335" name="Shape 335" descr="N-Element-Tab-White_RGB.png"/>
          <p:cNvPicPr preferRelativeResize="0"/>
          <p:nvPr/>
        </p:nvPicPr>
        <p:blipFill rotWithShape="1">
          <a:blip r:embed="rId3">
            <a:alphaModFix/>
          </a:blip>
          <a:srcRect/>
          <a:stretch/>
        </p:blipFill>
        <p:spPr>
          <a:xfrm>
            <a:off x="8610600" y="0"/>
            <a:ext cx="236539" cy="335148"/>
          </a:xfrm>
          <a:prstGeom prst="rect">
            <a:avLst/>
          </a:prstGeom>
          <a:noFill/>
          <a:ln>
            <a:noFill/>
          </a:ln>
        </p:spPr>
      </p:pic>
      <p:sp>
        <p:nvSpPr>
          <p:cNvPr id="336" name="Shape 336"/>
          <p:cNvSpPr txBox="1">
            <a:spLocks noGrp="1"/>
          </p:cNvSpPr>
          <p:nvPr>
            <p:ph type="ctrTitle"/>
          </p:nvPr>
        </p:nvSpPr>
        <p:spPr>
          <a:xfrm>
            <a:off x="246888" y="2577432"/>
            <a:ext cx="6684264"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lt1"/>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337" name="Shape 337"/>
          <p:cNvSpPr txBox="1">
            <a:spLocks noGrp="1"/>
          </p:cNvSpPr>
          <p:nvPr>
            <p:ph type="subTitle" idx="2"/>
          </p:nvPr>
        </p:nvSpPr>
        <p:spPr>
          <a:xfrm>
            <a:off x="264135" y="4014216"/>
            <a:ext cx="6684264"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FFFFFF"/>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cSld name="56_Title Full Logo GOLD">
    <p:spTree>
      <p:nvGrpSpPr>
        <p:cNvPr id="1" name="Shape 338"/>
        <p:cNvGrpSpPr/>
        <p:nvPr/>
      </p:nvGrpSpPr>
      <p:grpSpPr>
        <a:xfrm>
          <a:off x="0" y="0"/>
          <a:ext cx="0" cy="0"/>
          <a:chOff x="0" y="0"/>
          <a:chExt cx="0" cy="0"/>
        </a:xfrm>
      </p:grpSpPr>
      <p:pic>
        <p:nvPicPr>
          <p:cNvPr id="339" name="Shape 339" descr="Orange st.jpg"/>
          <p:cNvPicPr preferRelativeResize="0"/>
          <p:nvPr/>
        </p:nvPicPr>
        <p:blipFill rotWithShape="1">
          <a:blip r:embed="rId2">
            <a:alphaModFix/>
          </a:blip>
          <a:srcRect/>
          <a:stretch/>
        </p:blipFill>
        <p:spPr>
          <a:xfrm>
            <a:off x="0" y="0"/>
            <a:ext cx="9144000" cy="6815137"/>
          </a:xfrm>
          <a:prstGeom prst="rect">
            <a:avLst/>
          </a:prstGeom>
          <a:noFill/>
          <a:ln>
            <a:noFill/>
          </a:ln>
        </p:spPr>
      </p:pic>
      <p:sp>
        <p:nvSpPr>
          <p:cNvPr id="340" name="Shape 340"/>
          <p:cNvSpPr txBox="1">
            <a:spLocks noGrp="1"/>
          </p:cNvSpPr>
          <p:nvPr>
            <p:ph type="body" idx="1"/>
          </p:nvPr>
        </p:nvSpPr>
        <p:spPr>
          <a:xfrm>
            <a:off x="247426" y="5791200"/>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rgbClr val="FFFFFF"/>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41" name="Shape 341"/>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600"/>
              <a:buFont typeface="Arial"/>
              <a:buNone/>
            </a:pPr>
            <a:r>
              <a:rPr lang="en-US" sz="600" b="0" i="0" u="none" strike="noStrike" cap="none">
                <a:solidFill>
                  <a:schemeClr val="lt1"/>
                </a:solidFill>
                <a:latin typeface="Arial"/>
                <a:ea typeface="Arial"/>
                <a:cs typeface="Arial"/>
                <a:sym typeface="Arial"/>
              </a:rPr>
              <a:t>Copyright © 2017 The Nielsen Company. Confidential and proprietary.</a:t>
            </a:r>
            <a:endParaRPr/>
          </a:p>
        </p:txBody>
      </p:sp>
      <p:pic>
        <p:nvPicPr>
          <p:cNvPr id="342" name="Shape 342" descr="Nielsen_R.png"/>
          <p:cNvPicPr preferRelativeResize="0"/>
          <p:nvPr/>
        </p:nvPicPr>
        <p:blipFill rotWithShape="1">
          <a:blip r:embed="rId3">
            <a:alphaModFix/>
          </a:blip>
          <a:srcRect/>
          <a:stretch/>
        </p:blipFill>
        <p:spPr>
          <a:xfrm>
            <a:off x="364066" y="2081657"/>
            <a:ext cx="1170446" cy="414126"/>
          </a:xfrm>
          <a:prstGeom prst="rect">
            <a:avLst/>
          </a:prstGeom>
          <a:noFill/>
          <a:ln>
            <a:noFill/>
          </a:ln>
        </p:spPr>
      </p:pic>
      <p:sp>
        <p:nvSpPr>
          <p:cNvPr id="343" name="Shape 343"/>
          <p:cNvSpPr txBox="1">
            <a:spLocks noGrp="1"/>
          </p:cNvSpPr>
          <p:nvPr>
            <p:ph type="ctrTitle"/>
          </p:nvPr>
        </p:nvSpPr>
        <p:spPr>
          <a:xfrm>
            <a:off x="246888" y="2577432"/>
            <a:ext cx="6684264"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lt1"/>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344" name="Shape 344"/>
          <p:cNvSpPr txBox="1">
            <a:spLocks noGrp="1"/>
          </p:cNvSpPr>
          <p:nvPr>
            <p:ph type="subTitle" idx="2"/>
          </p:nvPr>
        </p:nvSpPr>
        <p:spPr>
          <a:xfrm>
            <a:off x="264135" y="4014216"/>
            <a:ext cx="6684264"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FFFFFF"/>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05_Title and Content">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594360" y="676656"/>
            <a:ext cx="8144616"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133" name="Shape 133"/>
          <p:cNvSpPr txBox="1">
            <a:spLocks noGrp="1"/>
          </p:cNvSpPr>
          <p:nvPr>
            <p:ph type="body" idx="1"/>
          </p:nvPr>
        </p:nvSpPr>
        <p:spPr>
          <a:xfrm>
            <a:off x="594360" y="2020824"/>
            <a:ext cx="8168640" cy="4079875"/>
          </a:xfrm>
          <a:prstGeom prst="rect">
            <a:avLst/>
          </a:prstGeom>
          <a:noFill/>
          <a:ln>
            <a:noFill/>
          </a:ln>
        </p:spPr>
        <p:txBody>
          <a:bodyPr spcFirstLastPara="1" wrap="square" lIns="91425" tIns="91425" rIns="91425" bIns="91425" anchor="t" anchorCtr="0"/>
          <a:lstStyle>
            <a:lvl1pPr marL="457200" marR="0" lvl="0" indent="-342900" algn="l" rtl="0">
              <a:spcBef>
                <a:spcPts val="8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30200"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1371600" marR="0" lvl="2" indent="-317500"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048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34" name="Shape 134"/>
          <p:cNvSpPr txBox="1">
            <a:spLocks noGrp="1"/>
          </p:cNvSpPr>
          <p:nvPr>
            <p:ph type="body" idx="2"/>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35" name="Shape 135"/>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cSld name="58_Title N-tab White">
    <p:spTree>
      <p:nvGrpSpPr>
        <p:cNvPr id="1" name="Shape 345"/>
        <p:cNvGrpSpPr/>
        <p:nvPr/>
      </p:nvGrpSpPr>
      <p:grpSpPr>
        <a:xfrm>
          <a:off x="0" y="0"/>
          <a:ext cx="0" cy="0"/>
          <a:chOff x="0" y="0"/>
          <a:chExt cx="0" cy="0"/>
        </a:xfrm>
      </p:grpSpPr>
      <p:pic>
        <p:nvPicPr>
          <p:cNvPr id="346" name="Shape 346" descr="Yellow shir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347" name="Shape 347" descr="Orande Stri.jpg"/>
          <p:cNvPicPr preferRelativeResize="0"/>
          <p:nvPr/>
        </p:nvPicPr>
        <p:blipFill rotWithShape="1">
          <a:blip r:embed="rId3">
            <a:alphaModFix/>
          </a:blip>
          <a:srcRect/>
          <a:stretch/>
        </p:blipFill>
        <p:spPr>
          <a:xfrm>
            <a:off x="0" y="0"/>
            <a:ext cx="231582" cy="6815137"/>
          </a:xfrm>
          <a:prstGeom prst="rect">
            <a:avLst/>
          </a:prstGeom>
          <a:noFill/>
          <a:ln>
            <a:noFill/>
          </a:ln>
        </p:spPr>
      </p:pic>
      <p:sp>
        <p:nvSpPr>
          <p:cNvPr id="348" name="Shape 348"/>
          <p:cNvSpPr txBox="1">
            <a:spLocks noGrp="1"/>
          </p:cNvSpPr>
          <p:nvPr>
            <p:ph type="body" idx="1"/>
          </p:nvPr>
        </p:nvSpPr>
        <p:spPr>
          <a:xfrm>
            <a:off x="336851" y="6008206"/>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49" name="Shape 349"/>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
        <p:nvSpPr>
          <p:cNvPr id="350" name="Shape 350"/>
          <p:cNvSpPr txBox="1">
            <a:spLocks noGrp="1"/>
          </p:cNvSpPr>
          <p:nvPr>
            <p:ph type="ctrTitle"/>
          </p:nvPr>
        </p:nvSpPr>
        <p:spPr>
          <a:xfrm>
            <a:off x="336322" y="461584"/>
            <a:ext cx="8218686" cy="1310218"/>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cSld name="57_Title N-tab White">
    <p:spTree>
      <p:nvGrpSpPr>
        <p:cNvPr id="1" name="Shape 351"/>
        <p:cNvGrpSpPr/>
        <p:nvPr/>
      </p:nvGrpSpPr>
      <p:grpSpPr>
        <a:xfrm>
          <a:off x="0" y="0"/>
          <a:ext cx="0" cy="0"/>
          <a:chOff x="0" y="0"/>
          <a:chExt cx="0" cy="0"/>
        </a:xfrm>
      </p:grpSpPr>
      <p:pic>
        <p:nvPicPr>
          <p:cNvPr id="352" name="Shape 352" descr="Orand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353" name="Shape 353"/>
          <p:cNvSpPr txBox="1">
            <a:spLocks noGrp="1"/>
          </p:cNvSpPr>
          <p:nvPr>
            <p:ph type="body" idx="1"/>
          </p:nvPr>
        </p:nvSpPr>
        <p:spPr>
          <a:xfrm>
            <a:off x="336851" y="6008206"/>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54" name="Shape 354"/>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pic>
        <p:nvPicPr>
          <p:cNvPr id="355" name="Shape 355" descr="N Element Tab Square-Blue_RGB.png"/>
          <p:cNvPicPr preferRelativeResize="0"/>
          <p:nvPr/>
        </p:nvPicPr>
        <p:blipFill rotWithShape="1">
          <a:blip r:embed="rId3">
            <a:alphaModFix/>
          </a:blip>
          <a:srcRect/>
          <a:stretch/>
        </p:blipFill>
        <p:spPr>
          <a:xfrm>
            <a:off x="459399" y="2133600"/>
            <a:ext cx="376601" cy="376935"/>
          </a:xfrm>
          <a:prstGeom prst="rect">
            <a:avLst/>
          </a:prstGeom>
          <a:noFill/>
          <a:ln>
            <a:noFill/>
          </a:ln>
        </p:spPr>
      </p:pic>
      <p:sp>
        <p:nvSpPr>
          <p:cNvPr id="356" name="Shape 356"/>
          <p:cNvSpPr txBox="1">
            <a:spLocks noGrp="1"/>
          </p:cNvSpPr>
          <p:nvPr>
            <p:ph type="ctrTitle"/>
          </p:nvPr>
        </p:nvSpPr>
        <p:spPr>
          <a:xfrm>
            <a:off x="336322" y="2583948"/>
            <a:ext cx="6674078"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357" name="Shape 357"/>
          <p:cNvSpPr txBox="1">
            <a:spLocks noGrp="1"/>
          </p:cNvSpPr>
          <p:nvPr>
            <p:ph type="subTitle" idx="2"/>
          </p:nvPr>
        </p:nvSpPr>
        <p:spPr>
          <a:xfrm>
            <a:off x="366976" y="4014216"/>
            <a:ext cx="6598131"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cSld name="58_Title Full Logo White">
    <p:spTree>
      <p:nvGrpSpPr>
        <p:cNvPr id="1" name="Shape 358"/>
        <p:cNvGrpSpPr/>
        <p:nvPr/>
      </p:nvGrpSpPr>
      <p:grpSpPr>
        <a:xfrm>
          <a:off x="0" y="0"/>
          <a:ext cx="0" cy="0"/>
          <a:chOff x="0" y="0"/>
          <a:chExt cx="0" cy="0"/>
        </a:xfrm>
      </p:grpSpPr>
      <p:pic>
        <p:nvPicPr>
          <p:cNvPr id="359" name="Shape 359" descr="Orand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360" name="Shape 360"/>
          <p:cNvSpPr txBox="1">
            <a:spLocks noGrp="1"/>
          </p:cNvSpPr>
          <p:nvPr>
            <p:ph type="body" idx="1"/>
          </p:nvPr>
        </p:nvSpPr>
        <p:spPr>
          <a:xfrm>
            <a:off x="336322" y="6008206"/>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61" name="Shape 361"/>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pic>
        <p:nvPicPr>
          <p:cNvPr id="362" name="Shape 362" descr="Nielsen-Wordmark-Color-RGB.png"/>
          <p:cNvPicPr preferRelativeResize="0"/>
          <p:nvPr/>
        </p:nvPicPr>
        <p:blipFill rotWithShape="1">
          <a:blip r:embed="rId3">
            <a:alphaModFix/>
          </a:blip>
          <a:srcRect/>
          <a:stretch/>
        </p:blipFill>
        <p:spPr>
          <a:xfrm>
            <a:off x="445783" y="2095350"/>
            <a:ext cx="1185641" cy="418906"/>
          </a:xfrm>
          <a:prstGeom prst="rect">
            <a:avLst/>
          </a:prstGeom>
          <a:noFill/>
          <a:ln>
            <a:noFill/>
          </a:ln>
        </p:spPr>
      </p:pic>
      <p:sp>
        <p:nvSpPr>
          <p:cNvPr id="363" name="Shape 363"/>
          <p:cNvSpPr txBox="1">
            <a:spLocks noGrp="1"/>
          </p:cNvSpPr>
          <p:nvPr>
            <p:ph type="ctrTitle"/>
          </p:nvPr>
        </p:nvSpPr>
        <p:spPr>
          <a:xfrm>
            <a:off x="336322" y="2583948"/>
            <a:ext cx="6674078"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364" name="Shape 364"/>
          <p:cNvSpPr txBox="1">
            <a:spLocks noGrp="1"/>
          </p:cNvSpPr>
          <p:nvPr>
            <p:ph type="subTitle" idx="2"/>
          </p:nvPr>
        </p:nvSpPr>
        <p:spPr>
          <a:xfrm>
            <a:off x="366976" y="4014216"/>
            <a:ext cx="6598131"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59_Title and Content">
    <p:spTree>
      <p:nvGrpSpPr>
        <p:cNvPr id="1" name="Shape 365"/>
        <p:cNvGrpSpPr/>
        <p:nvPr/>
      </p:nvGrpSpPr>
      <p:grpSpPr>
        <a:xfrm>
          <a:off x="0" y="0"/>
          <a:ext cx="0" cy="0"/>
          <a:chOff x="0" y="0"/>
          <a:chExt cx="0" cy="0"/>
        </a:xfrm>
      </p:grpSpPr>
      <p:sp>
        <p:nvSpPr>
          <p:cNvPr id="366" name="Shape 366"/>
          <p:cNvSpPr txBox="1">
            <a:spLocks noGrp="1"/>
          </p:cNvSpPr>
          <p:nvPr>
            <p:ph type="title"/>
          </p:nvPr>
        </p:nvSpPr>
        <p:spPr>
          <a:xfrm>
            <a:off x="594360" y="676656"/>
            <a:ext cx="8144616"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367" name="Shape 367"/>
          <p:cNvSpPr txBox="1">
            <a:spLocks noGrp="1"/>
          </p:cNvSpPr>
          <p:nvPr>
            <p:ph type="body" idx="1"/>
          </p:nvPr>
        </p:nvSpPr>
        <p:spPr>
          <a:xfrm>
            <a:off x="594360" y="2020824"/>
            <a:ext cx="8168640" cy="4079875"/>
          </a:xfrm>
          <a:prstGeom prst="rect">
            <a:avLst/>
          </a:prstGeom>
          <a:noFill/>
          <a:ln>
            <a:noFill/>
          </a:ln>
        </p:spPr>
        <p:txBody>
          <a:bodyPr spcFirstLastPara="1" wrap="square" lIns="91425" tIns="91425" rIns="91425" bIns="91425" anchor="t" anchorCtr="0"/>
          <a:lstStyle>
            <a:lvl1pPr marL="457200" marR="0" lvl="0" indent="-342900" algn="l" rtl="0">
              <a:spcBef>
                <a:spcPts val="8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30200"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1371600" marR="0" lvl="2" indent="-317500"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048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68" name="Shape 368"/>
          <p:cNvSpPr txBox="1">
            <a:spLocks noGrp="1"/>
          </p:cNvSpPr>
          <p:nvPr>
            <p:ph type="body" idx="2"/>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pic>
        <p:nvPicPr>
          <p:cNvPr id="369" name="Shape 369" descr="Orand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370" name="Shape 370"/>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71" name="Shape 371"/>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60_Title only">
    <p:spTree>
      <p:nvGrpSpPr>
        <p:cNvPr id="1" name="Shape 372"/>
        <p:cNvGrpSpPr/>
        <p:nvPr/>
      </p:nvGrpSpPr>
      <p:grpSpPr>
        <a:xfrm>
          <a:off x="0" y="0"/>
          <a:ext cx="0" cy="0"/>
          <a:chOff x="0" y="0"/>
          <a:chExt cx="0" cy="0"/>
        </a:xfrm>
      </p:grpSpPr>
      <p:sp>
        <p:nvSpPr>
          <p:cNvPr id="373" name="Shape 373"/>
          <p:cNvSpPr txBox="1">
            <a:spLocks noGrp="1"/>
          </p:cNvSpPr>
          <p:nvPr>
            <p:ph type="title"/>
          </p:nvPr>
        </p:nvSpPr>
        <p:spPr>
          <a:xfrm>
            <a:off x="594360" y="676656"/>
            <a:ext cx="8166672"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374" name="Shape 374"/>
          <p:cNvSpPr txBox="1">
            <a:spLocks noGrp="1"/>
          </p:cNvSpPr>
          <p:nvPr>
            <p:ph type="body" idx="1"/>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75" name="Shape 375"/>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60"/>
              </a:spcBef>
              <a:spcAft>
                <a:spcPts val="0"/>
              </a:spcAft>
              <a:buClr>
                <a:schemeClr val="dk1"/>
              </a:buClr>
              <a:buSzPts val="800"/>
              <a:buFont typeface="Calibri"/>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376" name="Shape 376" descr="Orand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377" name="Shape 377"/>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61_Chart">
    <p:spTree>
      <p:nvGrpSpPr>
        <p:cNvPr id="1" name="Shape 378"/>
        <p:cNvGrpSpPr/>
        <p:nvPr/>
      </p:nvGrpSpPr>
      <p:grpSpPr>
        <a:xfrm>
          <a:off x="0" y="0"/>
          <a:ext cx="0" cy="0"/>
          <a:chOff x="0" y="0"/>
          <a:chExt cx="0" cy="0"/>
        </a:xfrm>
      </p:grpSpPr>
      <p:sp>
        <p:nvSpPr>
          <p:cNvPr id="379" name="Shape 379"/>
          <p:cNvSpPr txBox="1">
            <a:spLocks noGrp="1"/>
          </p:cNvSpPr>
          <p:nvPr>
            <p:ph type="body" idx="1"/>
          </p:nvPr>
        </p:nvSpPr>
        <p:spPr>
          <a:xfrm>
            <a:off x="594360" y="1801368"/>
            <a:ext cx="8168640" cy="256032"/>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80" name="Shape 380"/>
          <p:cNvSpPr>
            <a:spLocks noGrp="1"/>
          </p:cNvSpPr>
          <p:nvPr>
            <p:ph type="chart" idx="2"/>
          </p:nvPr>
        </p:nvSpPr>
        <p:spPr>
          <a:xfrm>
            <a:off x="588818" y="2628646"/>
            <a:ext cx="8174182" cy="3238754"/>
          </a:xfrm>
          <a:prstGeom prst="rect">
            <a:avLst/>
          </a:prstGeom>
          <a:noFill/>
          <a:ln>
            <a:noFill/>
          </a:ln>
        </p:spPr>
        <p:txBody>
          <a:bodyPr spcFirstLastPara="1" wrap="square" lIns="91425" tIns="91425" rIns="91425" bIns="91425" anchor="t" anchorCtr="0"/>
          <a:lstStyle>
            <a:lvl1pPr marL="230188" marR="0" lvl="0" indent="-230188" algn="l" rtl="0">
              <a:spcBef>
                <a:spcPts val="8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461963" marR="0" lvl="1" indent="-246062"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681038" marR="0" lvl="2" indent="-236537"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912813" marR="0" lvl="3" indent="-227012"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1143000" marR="0" lvl="4" indent="-2286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81" name="Shape 381"/>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382" name="Shape 382"/>
          <p:cNvSpPr txBox="1">
            <a:spLocks noGrp="1"/>
          </p:cNvSpPr>
          <p:nvPr>
            <p:ph type="body" idx="3"/>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83" name="Shape 383"/>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384" name="Shape 384" descr="Orand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385" name="Shape 385"/>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62_Side-by-side">
    <p:spTree>
      <p:nvGrpSpPr>
        <p:cNvPr id="1" name="Shape 386"/>
        <p:cNvGrpSpPr/>
        <p:nvPr/>
      </p:nvGrpSpPr>
      <p:grpSpPr>
        <a:xfrm>
          <a:off x="0" y="0"/>
          <a:ext cx="0" cy="0"/>
          <a:chOff x="0" y="0"/>
          <a:chExt cx="0" cy="0"/>
        </a:xfrm>
      </p:grpSpPr>
      <p:sp>
        <p:nvSpPr>
          <p:cNvPr id="387" name="Shape 387"/>
          <p:cNvSpPr txBox="1">
            <a:spLocks noGrp="1"/>
          </p:cNvSpPr>
          <p:nvPr>
            <p:ph type="body" idx="1"/>
          </p:nvPr>
        </p:nvSpPr>
        <p:spPr>
          <a:xfrm>
            <a:off x="594360" y="1801368"/>
            <a:ext cx="4087178" cy="177006"/>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88" name="Shape 388"/>
          <p:cNvSpPr>
            <a:spLocks noGrp="1"/>
          </p:cNvSpPr>
          <p:nvPr>
            <p:ph type="chart" idx="2"/>
          </p:nvPr>
        </p:nvSpPr>
        <p:spPr>
          <a:xfrm>
            <a:off x="711200" y="2238121"/>
            <a:ext cx="3970338" cy="3238754"/>
          </a:xfrm>
          <a:prstGeom prst="rect">
            <a:avLst/>
          </a:prstGeom>
          <a:noFill/>
          <a:ln>
            <a:noFill/>
          </a:ln>
        </p:spPr>
        <p:txBody>
          <a:bodyPr spcFirstLastPara="1" wrap="square" lIns="91425" tIns="91425" rIns="91425" bIns="91425" anchor="t" anchorCtr="0"/>
          <a:lstStyle>
            <a:lvl1pPr marL="230188" marR="0" lvl="0" indent="-230188" algn="l" rtl="0">
              <a:spcBef>
                <a:spcPts val="8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461963" marR="0" lvl="1" indent="-246062"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681038" marR="0" lvl="2" indent="-236537"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912813" marR="0" lvl="3" indent="-227012"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1143000" marR="0" lvl="4" indent="-2286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89" name="Shape 389"/>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390" name="Shape 390"/>
          <p:cNvSpPr txBox="1">
            <a:spLocks noGrp="1"/>
          </p:cNvSpPr>
          <p:nvPr>
            <p:ph type="body" idx="3"/>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91" name="Shape 391"/>
          <p:cNvSpPr>
            <a:spLocks noGrp="1"/>
          </p:cNvSpPr>
          <p:nvPr>
            <p:ph type="chart" idx="4"/>
          </p:nvPr>
        </p:nvSpPr>
        <p:spPr>
          <a:xfrm>
            <a:off x="4862512" y="2238121"/>
            <a:ext cx="3970338" cy="3238754"/>
          </a:xfrm>
          <a:prstGeom prst="rect">
            <a:avLst/>
          </a:prstGeom>
          <a:noFill/>
          <a:ln>
            <a:noFill/>
          </a:ln>
        </p:spPr>
        <p:txBody>
          <a:bodyPr spcFirstLastPara="1" wrap="square" lIns="91425" tIns="91425" rIns="91425" bIns="91425" anchor="t" anchorCtr="0"/>
          <a:lstStyle>
            <a:lvl1pPr marL="230188" marR="0" lvl="0" indent="-230188" algn="l" rtl="0">
              <a:spcBef>
                <a:spcPts val="8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461963" marR="0" lvl="1" indent="-246062"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681038" marR="0" lvl="2" indent="-236537"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912813" marR="0" lvl="3" indent="-227012"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1143000" marR="0" lvl="4" indent="-2286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92" name="Shape 392"/>
          <p:cNvSpPr txBox="1">
            <a:spLocks noGrp="1"/>
          </p:cNvSpPr>
          <p:nvPr>
            <p:ph type="body" idx="5"/>
          </p:nvPr>
        </p:nvSpPr>
        <p:spPr>
          <a:xfrm>
            <a:off x="4811042" y="1801368"/>
            <a:ext cx="4087178" cy="177006"/>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93" name="Shape 393"/>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394" name="Shape 394" descr="Orand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395" name="Shape 395"/>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63_Table">
    <p:spTree>
      <p:nvGrpSpPr>
        <p:cNvPr id="1" name="Shape 396"/>
        <p:cNvGrpSpPr/>
        <p:nvPr/>
      </p:nvGrpSpPr>
      <p:grpSpPr>
        <a:xfrm>
          <a:off x="0" y="0"/>
          <a:ext cx="0" cy="0"/>
          <a:chOff x="0" y="0"/>
          <a:chExt cx="0" cy="0"/>
        </a:xfrm>
      </p:grpSpPr>
      <p:sp>
        <p:nvSpPr>
          <p:cNvPr id="397" name="Shape 397"/>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398" name="Shape 398"/>
          <p:cNvSpPr txBox="1">
            <a:spLocks noGrp="1"/>
          </p:cNvSpPr>
          <p:nvPr>
            <p:ph type="body" idx="1"/>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pic>
        <p:nvPicPr>
          <p:cNvPr id="399" name="Shape 399" descr="Orand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400" name="Shape 400"/>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01" name="Shape 401"/>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66_Divider Slide GOLD">
    <p:spTree>
      <p:nvGrpSpPr>
        <p:cNvPr id="1" name="Shape 402"/>
        <p:cNvGrpSpPr/>
        <p:nvPr/>
      </p:nvGrpSpPr>
      <p:grpSpPr>
        <a:xfrm>
          <a:off x="0" y="0"/>
          <a:ext cx="0" cy="0"/>
          <a:chOff x="0" y="0"/>
          <a:chExt cx="0" cy="0"/>
        </a:xfrm>
      </p:grpSpPr>
      <p:pic>
        <p:nvPicPr>
          <p:cNvPr id="403" name="Shape 403" descr="Yellow shir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404" name="Shape 404" descr="Orande Stri.jpg"/>
          <p:cNvPicPr preferRelativeResize="0"/>
          <p:nvPr/>
        </p:nvPicPr>
        <p:blipFill rotWithShape="1">
          <a:blip r:embed="rId3">
            <a:alphaModFix/>
          </a:blip>
          <a:srcRect/>
          <a:stretch/>
        </p:blipFill>
        <p:spPr>
          <a:xfrm>
            <a:off x="0" y="0"/>
            <a:ext cx="231582" cy="6815137"/>
          </a:xfrm>
          <a:prstGeom prst="rect">
            <a:avLst/>
          </a:prstGeom>
          <a:noFill/>
          <a:ln>
            <a:noFill/>
          </a:ln>
        </p:spPr>
      </p:pic>
      <p:sp>
        <p:nvSpPr>
          <p:cNvPr id="405" name="Shape 405"/>
          <p:cNvSpPr txBox="1">
            <a:spLocks noGrp="1"/>
          </p:cNvSpPr>
          <p:nvPr>
            <p:ph type="ctrTitle"/>
          </p:nvPr>
        </p:nvSpPr>
        <p:spPr>
          <a:xfrm>
            <a:off x="336322" y="411448"/>
            <a:ext cx="8218686" cy="1310218"/>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406" name="Shape 406"/>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67_Divider White">
    <p:spTree>
      <p:nvGrpSpPr>
        <p:cNvPr id="1" name="Shape 407"/>
        <p:cNvGrpSpPr/>
        <p:nvPr/>
      </p:nvGrpSpPr>
      <p:grpSpPr>
        <a:xfrm>
          <a:off x="0" y="0"/>
          <a:ext cx="0" cy="0"/>
          <a:chOff x="0" y="0"/>
          <a:chExt cx="0" cy="0"/>
        </a:xfrm>
      </p:grpSpPr>
      <p:pic>
        <p:nvPicPr>
          <p:cNvPr id="408" name="Shape 408" descr="Orand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409" name="Shape 409"/>
          <p:cNvSpPr txBox="1">
            <a:spLocks noGrp="1"/>
          </p:cNvSpPr>
          <p:nvPr>
            <p:ph type="title"/>
          </p:nvPr>
        </p:nvSpPr>
        <p:spPr>
          <a:xfrm>
            <a:off x="341227" y="2996184"/>
            <a:ext cx="804672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5000" b="1" i="0" u="none" strike="noStrike" cap="none">
                <a:solidFill>
                  <a:schemeClr val="dk1"/>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410" name="Shape 410"/>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09_Table">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138" name="Shape 138"/>
          <p:cNvSpPr txBox="1">
            <a:spLocks noGrp="1"/>
          </p:cNvSpPr>
          <p:nvPr>
            <p:ph type="body" idx="1"/>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39" name="Shape 139"/>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cSld name="69_End Slide N-tab GOLD">
    <p:spTree>
      <p:nvGrpSpPr>
        <p:cNvPr id="1" name="Shape 411"/>
        <p:cNvGrpSpPr/>
        <p:nvPr/>
      </p:nvGrpSpPr>
      <p:grpSpPr>
        <a:xfrm>
          <a:off x="0" y="0"/>
          <a:ext cx="0" cy="0"/>
          <a:chOff x="0" y="0"/>
          <a:chExt cx="0" cy="0"/>
        </a:xfrm>
      </p:grpSpPr>
      <p:pic>
        <p:nvPicPr>
          <p:cNvPr id="412" name="Shape 412" descr="Orange s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413" name="Shape 413" descr="N-Element-Tab-Square-White_RGB.png"/>
          <p:cNvPicPr preferRelativeResize="0"/>
          <p:nvPr/>
        </p:nvPicPr>
        <p:blipFill rotWithShape="1">
          <a:blip r:embed="rId3">
            <a:alphaModFix/>
          </a:blip>
          <a:srcRect/>
          <a:stretch/>
        </p:blipFill>
        <p:spPr>
          <a:xfrm>
            <a:off x="3581400" y="2418910"/>
            <a:ext cx="1969693" cy="1971445"/>
          </a:xfrm>
          <a:prstGeom prst="rect">
            <a:avLst/>
          </a:prstGeom>
          <a:noFill/>
          <a:ln>
            <a:noFill/>
          </a:ln>
        </p:spPr>
      </p:pic>
      <p:sp>
        <p:nvSpPr>
          <p:cNvPr id="414" name="Shape 414"/>
          <p:cNvSpPr/>
          <p:nvPr/>
        </p:nvSpPr>
        <p:spPr>
          <a:xfrm>
            <a:off x="256032"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cSld name="70_End Slide Full Logo GOLD">
    <p:spTree>
      <p:nvGrpSpPr>
        <p:cNvPr id="1" name="Shape 415"/>
        <p:cNvGrpSpPr/>
        <p:nvPr/>
      </p:nvGrpSpPr>
      <p:grpSpPr>
        <a:xfrm>
          <a:off x="0" y="0"/>
          <a:ext cx="0" cy="0"/>
          <a:chOff x="0" y="0"/>
          <a:chExt cx="0" cy="0"/>
        </a:xfrm>
      </p:grpSpPr>
      <p:pic>
        <p:nvPicPr>
          <p:cNvPr id="416" name="Shape 416" descr="Orange s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417" name="Shape 417" descr="Nielsen-Wordmark-White-RGB.png"/>
          <p:cNvPicPr preferRelativeResize="0"/>
          <p:nvPr/>
        </p:nvPicPr>
        <p:blipFill rotWithShape="1">
          <a:blip r:embed="rId3">
            <a:alphaModFix/>
          </a:blip>
          <a:srcRect/>
          <a:stretch/>
        </p:blipFill>
        <p:spPr>
          <a:xfrm>
            <a:off x="2375285" y="2590800"/>
            <a:ext cx="4371243" cy="1544436"/>
          </a:xfrm>
          <a:prstGeom prst="rect">
            <a:avLst/>
          </a:prstGeom>
          <a:noFill/>
          <a:ln>
            <a:noFill/>
          </a:ln>
        </p:spPr>
      </p:pic>
      <p:sp>
        <p:nvSpPr>
          <p:cNvPr id="418" name="Shape 418"/>
          <p:cNvSpPr/>
          <p:nvPr/>
        </p:nvSpPr>
        <p:spPr>
          <a:xfrm>
            <a:off x="256032"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cSld name="73_Title N-tab RED">
    <p:spTree>
      <p:nvGrpSpPr>
        <p:cNvPr id="1" name="Shape 419"/>
        <p:cNvGrpSpPr/>
        <p:nvPr/>
      </p:nvGrpSpPr>
      <p:grpSpPr>
        <a:xfrm>
          <a:off x="0" y="0"/>
          <a:ext cx="0" cy="0"/>
          <a:chOff x="0" y="0"/>
          <a:chExt cx="0" cy="0"/>
        </a:xfrm>
      </p:grpSpPr>
      <p:pic>
        <p:nvPicPr>
          <p:cNvPr id="420" name="Shape 420" descr="Red st.jpg"/>
          <p:cNvPicPr preferRelativeResize="0"/>
          <p:nvPr/>
        </p:nvPicPr>
        <p:blipFill rotWithShape="1">
          <a:blip r:embed="rId2">
            <a:alphaModFix/>
          </a:blip>
          <a:srcRect/>
          <a:stretch/>
        </p:blipFill>
        <p:spPr>
          <a:xfrm>
            <a:off x="0" y="0"/>
            <a:ext cx="9144000" cy="6815137"/>
          </a:xfrm>
          <a:prstGeom prst="rect">
            <a:avLst/>
          </a:prstGeom>
          <a:noFill/>
          <a:ln>
            <a:noFill/>
          </a:ln>
        </p:spPr>
      </p:pic>
      <p:sp>
        <p:nvSpPr>
          <p:cNvPr id="421" name="Shape 421"/>
          <p:cNvSpPr txBox="1">
            <a:spLocks noGrp="1"/>
          </p:cNvSpPr>
          <p:nvPr>
            <p:ph type="body" idx="1"/>
          </p:nvPr>
        </p:nvSpPr>
        <p:spPr>
          <a:xfrm>
            <a:off x="247426" y="5791200"/>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rgbClr val="FFFFFF"/>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422" name="Shape 422"/>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600"/>
              <a:buFont typeface="Arial"/>
              <a:buNone/>
            </a:pPr>
            <a:r>
              <a:rPr lang="en-US" sz="600" b="0" i="0" u="none" strike="noStrike" cap="none">
                <a:solidFill>
                  <a:schemeClr val="lt1"/>
                </a:solidFill>
                <a:latin typeface="Arial"/>
                <a:ea typeface="Arial"/>
                <a:cs typeface="Arial"/>
                <a:sym typeface="Arial"/>
              </a:rPr>
              <a:t>Copyright © 2017 The Nielsen Company. Confidential and proprietary.</a:t>
            </a:r>
            <a:endParaRPr/>
          </a:p>
        </p:txBody>
      </p:sp>
      <p:pic>
        <p:nvPicPr>
          <p:cNvPr id="423" name="Shape 423" descr="N-Element-Tab-White_RGB.png"/>
          <p:cNvPicPr preferRelativeResize="0"/>
          <p:nvPr/>
        </p:nvPicPr>
        <p:blipFill rotWithShape="1">
          <a:blip r:embed="rId3">
            <a:alphaModFix/>
          </a:blip>
          <a:srcRect/>
          <a:stretch/>
        </p:blipFill>
        <p:spPr>
          <a:xfrm>
            <a:off x="8610600" y="0"/>
            <a:ext cx="236539" cy="335148"/>
          </a:xfrm>
          <a:prstGeom prst="rect">
            <a:avLst/>
          </a:prstGeom>
          <a:noFill/>
          <a:ln>
            <a:noFill/>
          </a:ln>
        </p:spPr>
      </p:pic>
      <p:sp>
        <p:nvSpPr>
          <p:cNvPr id="424" name="Shape 424"/>
          <p:cNvSpPr txBox="1">
            <a:spLocks noGrp="1"/>
          </p:cNvSpPr>
          <p:nvPr>
            <p:ph type="ctrTitle"/>
          </p:nvPr>
        </p:nvSpPr>
        <p:spPr>
          <a:xfrm>
            <a:off x="246888" y="2577432"/>
            <a:ext cx="6684264"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lt1"/>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425" name="Shape 425"/>
          <p:cNvSpPr txBox="1">
            <a:spLocks noGrp="1"/>
          </p:cNvSpPr>
          <p:nvPr>
            <p:ph type="subTitle" idx="2"/>
          </p:nvPr>
        </p:nvSpPr>
        <p:spPr>
          <a:xfrm>
            <a:off x="264135" y="4014216"/>
            <a:ext cx="6684264"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FFFFFF"/>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cSld name="74_Title Full Logo RED">
    <p:spTree>
      <p:nvGrpSpPr>
        <p:cNvPr id="1" name="Shape 426"/>
        <p:cNvGrpSpPr/>
        <p:nvPr/>
      </p:nvGrpSpPr>
      <p:grpSpPr>
        <a:xfrm>
          <a:off x="0" y="0"/>
          <a:ext cx="0" cy="0"/>
          <a:chOff x="0" y="0"/>
          <a:chExt cx="0" cy="0"/>
        </a:xfrm>
      </p:grpSpPr>
      <p:pic>
        <p:nvPicPr>
          <p:cNvPr id="427" name="Shape 427" descr="Red st.jpg"/>
          <p:cNvPicPr preferRelativeResize="0"/>
          <p:nvPr/>
        </p:nvPicPr>
        <p:blipFill rotWithShape="1">
          <a:blip r:embed="rId2">
            <a:alphaModFix/>
          </a:blip>
          <a:srcRect/>
          <a:stretch/>
        </p:blipFill>
        <p:spPr>
          <a:xfrm>
            <a:off x="0" y="0"/>
            <a:ext cx="9144000" cy="6815137"/>
          </a:xfrm>
          <a:prstGeom prst="rect">
            <a:avLst/>
          </a:prstGeom>
          <a:noFill/>
          <a:ln>
            <a:noFill/>
          </a:ln>
        </p:spPr>
      </p:pic>
      <p:sp>
        <p:nvSpPr>
          <p:cNvPr id="428" name="Shape 428"/>
          <p:cNvSpPr txBox="1">
            <a:spLocks noGrp="1"/>
          </p:cNvSpPr>
          <p:nvPr>
            <p:ph type="body" idx="1"/>
          </p:nvPr>
        </p:nvSpPr>
        <p:spPr>
          <a:xfrm>
            <a:off x="247426" y="5791200"/>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rgbClr val="FFFFFF"/>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429" name="Shape 429"/>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600"/>
              <a:buFont typeface="Arial"/>
              <a:buNone/>
            </a:pPr>
            <a:r>
              <a:rPr lang="en-US" sz="600" b="0" i="0" u="none" strike="noStrike" cap="none">
                <a:solidFill>
                  <a:schemeClr val="lt1"/>
                </a:solidFill>
                <a:latin typeface="Arial"/>
                <a:ea typeface="Arial"/>
                <a:cs typeface="Arial"/>
                <a:sym typeface="Arial"/>
              </a:rPr>
              <a:t>Copyright © 2017 The Nielsen Company. Confidential and proprietary.</a:t>
            </a:r>
            <a:endParaRPr/>
          </a:p>
        </p:txBody>
      </p:sp>
      <p:pic>
        <p:nvPicPr>
          <p:cNvPr id="430" name="Shape 430" descr="Nielsen_R.png"/>
          <p:cNvPicPr preferRelativeResize="0"/>
          <p:nvPr/>
        </p:nvPicPr>
        <p:blipFill rotWithShape="1">
          <a:blip r:embed="rId3">
            <a:alphaModFix/>
          </a:blip>
          <a:srcRect/>
          <a:stretch/>
        </p:blipFill>
        <p:spPr>
          <a:xfrm>
            <a:off x="364066" y="2081657"/>
            <a:ext cx="1170446" cy="414126"/>
          </a:xfrm>
          <a:prstGeom prst="rect">
            <a:avLst/>
          </a:prstGeom>
          <a:noFill/>
          <a:ln>
            <a:noFill/>
          </a:ln>
        </p:spPr>
      </p:pic>
      <p:sp>
        <p:nvSpPr>
          <p:cNvPr id="431" name="Shape 431"/>
          <p:cNvSpPr txBox="1">
            <a:spLocks noGrp="1"/>
          </p:cNvSpPr>
          <p:nvPr>
            <p:ph type="ctrTitle"/>
          </p:nvPr>
        </p:nvSpPr>
        <p:spPr>
          <a:xfrm>
            <a:off x="246888" y="2577432"/>
            <a:ext cx="6684264"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lt1"/>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432" name="Shape 432"/>
          <p:cNvSpPr txBox="1">
            <a:spLocks noGrp="1"/>
          </p:cNvSpPr>
          <p:nvPr>
            <p:ph type="subTitle" idx="2"/>
          </p:nvPr>
        </p:nvSpPr>
        <p:spPr>
          <a:xfrm>
            <a:off x="264135" y="4014216"/>
            <a:ext cx="6684264"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FFFFFF"/>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cSld name="76_Title N-tab White">
    <p:spTree>
      <p:nvGrpSpPr>
        <p:cNvPr id="1" name="Shape 433"/>
        <p:cNvGrpSpPr/>
        <p:nvPr/>
      </p:nvGrpSpPr>
      <p:grpSpPr>
        <a:xfrm>
          <a:off x="0" y="0"/>
          <a:ext cx="0" cy="0"/>
          <a:chOff x="0" y="0"/>
          <a:chExt cx="0" cy="0"/>
        </a:xfrm>
      </p:grpSpPr>
      <p:pic>
        <p:nvPicPr>
          <p:cNvPr id="434" name="Shape 434" descr="Red shir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435" name="Shape 435" descr="Red Stri.jpg"/>
          <p:cNvPicPr preferRelativeResize="0"/>
          <p:nvPr/>
        </p:nvPicPr>
        <p:blipFill rotWithShape="1">
          <a:blip r:embed="rId3">
            <a:alphaModFix/>
          </a:blip>
          <a:srcRect/>
          <a:stretch/>
        </p:blipFill>
        <p:spPr>
          <a:xfrm>
            <a:off x="0" y="0"/>
            <a:ext cx="231582" cy="6815137"/>
          </a:xfrm>
          <a:prstGeom prst="rect">
            <a:avLst/>
          </a:prstGeom>
          <a:noFill/>
          <a:ln>
            <a:noFill/>
          </a:ln>
        </p:spPr>
      </p:pic>
      <p:sp>
        <p:nvSpPr>
          <p:cNvPr id="436" name="Shape 436"/>
          <p:cNvSpPr txBox="1">
            <a:spLocks noGrp="1"/>
          </p:cNvSpPr>
          <p:nvPr>
            <p:ph type="body" idx="1"/>
          </p:nvPr>
        </p:nvSpPr>
        <p:spPr>
          <a:xfrm>
            <a:off x="336851" y="6008206"/>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437" name="Shape 437"/>
          <p:cNvSpPr txBox="1">
            <a:spLocks noGrp="1"/>
          </p:cNvSpPr>
          <p:nvPr>
            <p:ph type="ctrTitle"/>
          </p:nvPr>
        </p:nvSpPr>
        <p:spPr>
          <a:xfrm>
            <a:off x="336322" y="461584"/>
            <a:ext cx="8218686" cy="1310218"/>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438" name="Shape 438"/>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cSld name="75_Title N-tab White">
    <p:spTree>
      <p:nvGrpSpPr>
        <p:cNvPr id="1" name="Shape 439"/>
        <p:cNvGrpSpPr/>
        <p:nvPr/>
      </p:nvGrpSpPr>
      <p:grpSpPr>
        <a:xfrm>
          <a:off x="0" y="0"/>
          <a:ext cx="0" cy="0"/>
          <a:chOff x="0" y="0"/>
          <a:chExt cx="0" cy="0"/>
        </a:xfrm>
      </p:grpSpPr>
      <p:pic>
        <p:nvPicPr>
          <p:cNvPr id="440" name="Shape 440" descr="Red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441" name="Shape 441"/>
          <p:cNvSpPr txBox="1">
            <a:spLocks noGrp="1"/>
          </p:cNvSpPr>
          <p:nvPr>
            <p:ph type="body" idx="1"/>
          </p:nvPr>
        </p:nvSpPr>
        <p:spPr>
          <a:xfrm>
            <a:off x="336851" y="6008206"/>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pic>
        <p:nvPicPr>
          <p:cNvPr id="442" name="Shape 442" descr="N Element Tab Square-Blue_RGB.png"/>
          <p:cNvPicPr preferRelativeResize="0"/>
          <p:nvPr/>
        </p:nvPicPr>
        <p:blipFill rotWithShape="1">
          <a:blip r:embed="rId3">
            <a:alphaModFix/>
          </a:blip>
          <a:srcRect/>
          <a:stretch/>
        </p:blipFill>
        <p:spPr>
          <a:xfrm>
            <a:off x="459399" y="2133600"/>
            <a:ext cx="376601" cy="376935"/>
          </a:xfrm>
          <a:prstGeom prst="rect">
            <a:avLst/>
          </a:prstGeom>
          <a:noFill/>
          <a:ln>
            <a:noFill/>
          </a:ln>
        </p:spPr>
      </p:pic>
      <p:sp>
        <p:nvSpPr>
          <p:cNvPr id="443" name="Shape 443"/>
          <p:cNvSpPr txBox="1">
            <a:spLocks noGrp="1"/>
          </p:cNvSpPr>
          <p:nvPr>
            <p:ph type="ctrTitle"/>
          </p:nvPr>
        </p:nvSpPr>
        <p:spPr>
          <a:xfrm>
            <a:off x="336322" y="2583948"/>
            <a:ext cx="6674078"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444" name="Shape 444"/>
          <p:cNvSpPr txBox="1">
            <a:spLocks noGrp="1"/>
          </p:cNvSpPr>
          <p:nvPr>
            <p:ph type="subTitle" idx="2"/>
          </p:nvPr>
        </p:nvSpPr>
        <p:spPr>
          <a:xfrm>
            <a:off x="366976" y="4014216"/>
            <a:ext cx="6598131"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
        <p:nvSpPr>
          <p:cNvPr id="445" name="Shape 445"/>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cSld name="76_Title Full Logo White">
    <p:spTree>
      <p:nvGrpSpPr>
        <p:cNvPr id="1" name="Shape 446"/>
        <p:cNvGrpSpPr/>
        <p:nvPr/>
      </p:nvGrpSpPr>
      <p:grpSpPr>
        <a:xfrm>
          <a:off x="0" y="0"/>
          <a:ext cx="0" cy="0"/>
          <a:chOff x="0" y="0"/>
          <a:chExt cx="0" cy="0"/>
        </a:xfrm>
      </p:grpSpPr>
      <p:pic>
        <p:nvPicPr>
          <p:cNvPr id="447" name="Shape 447" descr="Red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448" name="Shape 448"/>
          <p:cNvSpPr txBox="1">
            <a:spLocks noGrp="1"/>
          </p:cNvSpPr>
          <p:nvPr>
            <p:ph type="body" idx="1"/>
          </p:nvPr>
        </p:nvSpPr>
        <p:spPr>
          <a:xfrm>
            <a:off x="336322" y="6008206"/>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pic>
        <p:nvPicPr>
          <p:cNvPr id="449" name="Shape 449" descr="Nielsen-Wordmark-Color-RGB.png"/>
          <p:cNvPicPr preferRelativeResize="0"/>
          <p:nvPr/>
        </p:nvPicPr>
        <p:blipFill rotWithShape="1">
          <a:blip r:embed="rId3">
            <a:alphaModFix/>
          </a:blip>
          <a:srcRect/>
          <a:stretch/>
        </p:blipFill>
        <p:spPr>
          <a:xfrm>
            <a:off x="445783" y="2095350"/>
            <a:ext cx="1185641" cy="418906"/>
          </a:xfrm>
          <a:prstGeom prst="rect">
            <a:avLst/>
          </a:prstGeom>
          <a:noFill/>
          <a:ln>
            <a:noFill/>
          </a:ln>
        </p:spPr>
      </p:pic>
      <p:sp>
        <p:nvSpPr>
          <p:cNvPr id="450" name="Shape 450"/>
          <p:cNvSpPr txBox="1">
            <a:spLocks noGrp="1"/>
          </p:cNvSpPr>
          <p:nvPr>
            <p:ph type="ctrTitle"/>
          </p:nvPr>
        </p:nvSpPr>
        <p:spPr>
          <a:xfrm>
            <a:off x="336322" y="2583948"/>
            <a:ext cx="6674078"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451" name="Shape 451"/>
          <p:cNvSpPr txBox="1">
            <a:spLocks noGrp="1"/>
          </p:cNvSpPr>
          <p:nvPr>
            <p:ph type="subTitle" idx="2"/>
          </p:nvPr>
        </p:nvSpPr>
        <p:spPr>
          <a:xfrm>
            <a:off x="366976" y="4014216"/>
            <a:ext cx="6598131"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
        <p:nvSpPr>
          <p:cNvPr id="452" name="Shape 452"/>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77_Title and Content">
    <p:spTree>
      <p:nvGrpSpPr>
        <p:cNvPr id="1" name="Shape 453"/>
        <p:cNvGrpSpPr/>
        <p:nvPr/>
      </p:nvGrpSpPr>
      <p:grpSpPr>
        <a:xfrm>
          <a:off x="0" y="0"/>
          <a:ext cx="0" cy="0"/>
          <a:chOff x="0" y="0"/>
          <a:chExt cx="0" cy="0"/>
        </a:xfrm>
      </p:grpSpPr>
      <p:sp>
        <p:nvSpPr>
          <p:cNvPr id="454" name="Shape 454"/>
          <p:cNvSpPr txBox="1">
            <a:spLocks noGrp="1"/>
          </p:cNvSpPr>
          <p:nvPr>
            <p:ph type="title"/>
          </p:nvPr>
        </p:nvSpPr>
        <p:spPr>
          <a:xfrm>
            <a:off x="594360" y="676656"/>
            <a:ext cx="8144616"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455" name="Shape 455"/>
          <p:cNvSpPr txBox="1">
            <a:spLocks noGrp="1"/>
          </p:cNvSpPr>
          <p:nvPr>
            <p:ph type="body" idx="1"/>
          </p:nvPr>
        </p:nvSpPr>
        <p:spPr>
          <a:xfrm>
            <a:off x="594360" y="2020824"/>
            <a:ext cx="8168640" cy="4079875"/>
          </a:xfrm>
          <a:prstGeom prst="rect">
            <a:avLst/>
          </a:prstGeom>
          <a:noFill/>
          <a:ln>
            <a:noFill/>
          </a:ln>
        </p:spPr>
        <p:txBody>
          <a:bodyPr spcFirstLastPara="1" wrap="square" lIns="91425" tIns="91425" rIns="91425" bIns="91425" anchor="t" anchorCtr="0"/>
          <a:lstStyle>
            <a:lvl1pPr marL="457200" marR="0" lvl="0" indent="-342900" algn="l" rtl="0">
              <a:spcBef>
                <a:spcPts val="8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30200"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1371600" marR="0" lvl="2" indent="-317500"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048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56" name="Shape 456"/>
          <p:cNvSpPr txBox="1">
            <a:spLocks noGrp="1"/>
          </p:cNvSpPr>
          <p:nvPr>
            <p:ph type="body" idx="2"/>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pic>
        <p:nvPicPr>
          <p:cNvPr id="457" name="Shape 457" descr="Red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458" name="Shape 458"/>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59" name="Shape 459"/>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78_Title only">
    <p:spTree>
      <p:nvGrpSpPr>
        <p:cNvPr id="1" name="Shape 460"/>
        <p:cNvGrpSpPr/>
        <p:nvPr/>
      </p:nvGrpSpPr>
      <p:grpSpPr>
        <a:xfrm>
          <a:off x="0" y="0"/>
          <a:ext cx="0" cy="0"/>
          <a:chOff x="0" y="0"/>
          <a:chExt cx="0" cy="0"/>
        </a:xfrm>
      </p:grpSpPr>
      <p:sp>
        <p:nvSpPr>
          <p:cNvPr id="461" name="Shape 461"/>
          <p:cNvSpPr txBox="1">
            <a:spLocks noGrp="1"/>
          </p:cNvSpPr>
          <p:nvPr>
            <p:ph type="title"/>
          </p:nvPr>
        </p:nvSpPr>
        <p:spPr>
          <a:xfrm>
            <a:off x="594360" y="676656"/>
            <a:ext cx="8166672"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462" name="Shape 462"/>
          <p:cNvSpPr txBox="1">
            <a:spLocks noGrp="1"/>
          </p:cNvSpPr>
          <p:nvPr>
            <p:ph type="body" idx="1"/>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463" name="Shape 463"/>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60"/>
              </a:spcBef>
              <a:spcAft>
                <a:spcPts val="0"/>
              </a:spcAft>
              <a:buClr>
                <a:schemeClr val="dk1"/>
              </a:buClr>
              <a:buSzPts val="800"/>
              <a:buFont typeface="Calibri"/>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464" name="Shape 464" descr="Red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465" name="Shape 465"/>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79_Chart">
    <p:spTree>
      <p:nvGrpSpPr>
        <p:cNvPr id="1" name="Shape 466"/>
        <p:cNvGrpSpPr/>
        <p:nvPr/>
      </p:nvGrpSpPr>
      <p:grpSpPr>
        <a:xfrm>
          <a:off x="0" y="0"/>
          <a:ext cx="0" cy="0"/>
          <a:chOff x="0" y="0"/>
          <a:chExt cx="0" cy="0"/>
        </a:xfrm>
      </p:grpSpPr>
      <p:sp>
        <p:nvSpPr>
          <p:cNvPr id="467" name="Shape 467"/>
          <p:cNvSpPr txBox="1">
            <a:spLocks noGrp="1"/>
          </p:cNvSpPr>
          <p:nvPr>
            <p:ph type="body" idx="1"/>
          </p:nvPr>
        </p:nvSpPr>
        <p:spPr>
          <a:xfrm>
            <a:off x="594360" y="1801368"/>
            <a:ext cx="8168640" cy="256032"/>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468" name="Shape 468"/>
          <p:cNvSpPr>
            <a:spLocks noGrp="1"/>
          </p:cNvSpPr>
          <p:nvPr>
            <p:ph type="chart" idx="2"/>
          </p:nvPr>
        </p:nvSpPr>
        <p:spPr>
          <a:xfrm>
            <a:off x="588818" y="2628646"/>
            <a:ext cx="8174182" cy="3238754"/>
          </a:xfrm>
          <a:prstGeom prst="rect">
            <a:avLst/>
          </a:prstGeom>
          <a:noFill/>
          <a:ln>
            <a:noFill/>
          </a:ln>
        </p:spPr>
        <p:txBody>
          <a:bodyPr spcFirstLastPara="1" wrap="square" lIns="91425" tIns="91425" rIns="91425" bIns="91425" anchor="t" anchorCtr="0"/>
          <a:lstStyle>
            <a:lvl1pPr marL="230188" marR="0" lvl="0" indent="-230188" algn="l" rtl="0">
              <a:spcBef>
                <a:spcPts val="8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461963" marR="0" lvl="1" indent="-246062"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681038" marR="0" lvl="2" indent="-236537"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912813" marR="0" lvl="3" indent="-227012"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1143000" marR="0" lvl="4" indent="-2286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69" name="Shape 469"/>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470" name="Shape 470"/>
          <p:cNvSpPr txBox="1">
            <a:spLocks noGrp="1"/>
          </p:cNvSpPr>
          <p:nvPr>
            <p:ph type="body" idx="3"/>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471" name="Shape 471"/>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472" name="Shape 472" descr="Red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473" name="Shape 473"/>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0_Quote White">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1979453" y="2667000"/>
            <a:ext cx="697881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3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142" name="Shape 142"/>
          <p:cNvSpPr txBox="1">
            <a:spLocks noGrp="1"/>
          </p:cNvSpPr>
          <p:nvPr>
            <p:ph type="body" idx="1"/>
          </p:nvPr>
        </p:nvSpPr>
        <p:spPr>
          <a:xfrm>
            <a:off x="1958110" y="3733800"/>
            <a:ext cx="7010400" cy="533400"/>
          </a:xfrm>
          <a:prstGeom prst="rect">
            <a:avLst/>
          </a:prstGeom>
          <a:noFill/>
          <a:ln>
            <a:noFill/>
          </a:ln>
        </p:spPr>
        <p:txBody>
          <a:bodyPr spcFirstLastPara="1" wrap="square" lIns="91425" tIns="91425" rIns="91425" bIns="91425" anchor="t" anchorCtr="0"/>
          <a:lstStyle>
            <a:lvl1pPr marL="457200" marR="0" lvl="0" indent="-228600" algn="l" rtl="0">
              <a:spcBef>
                <a:spcPts val="8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80_Side-by-side">
    <p:spTree>
      <p:nvGrpSpPr>
        <p:cNvPr id="1" name="Shape 474"/>
        <p:cNvGrpSpPr/>
        <p:nvPr/>
      </p:nvGrpSpPr>
      <p:grpSpPr>
        <a:xfrm>
          <a:off x="0" y="0"/>
          <a:ext cx="0" cy="0"/>
          <a:chOff x="0" y="0"/>
          <a:chExt cx="0" cy="0"/>
        </a:xfrm>
      </p:grpSpPr>
      <p:sp>
        <p:nvSpPr>
          <p:cNvPr id="475" name="Shape 475"/>
          <p:cNvSpPr txBox="1">
            <a:spLocks noGrp="1"/>
          </p:cNvSpPr>
          <p:nvPr>
            <p:ph type="body" idx="1"/>
          </p:nvPr>
        </p:nvSpPr>
        <p:spPr>
          <a:xfrm>
            <a:off x="594360" y="1801368"/>
            <a:ext cx="4087178" cy="177006"/>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476" name="Shape 476"/>
          <p:cNvSpPr>
            <a:spLocks noGrp="1"/>
          </p:cNvSpPr>
          <p:nvPr>
            <p:ph type="chart" idx="2"/>
          </p:nvPr>
        </p:nvSpPr>
        <p:spPr>
          <a:xfrm>
            <a:off x="711200" y="2238121"/>
            <a:ext cx="3970338" cy="3238754"/>
          </a:xfrm>
          <a:prstGeom prst="rect">
            <a:avLst/>
          </a:prstGeom>
          <a:noFill/>
          <a:ln>
            <a:noFill/>
          </a:ln>
        </p:spPr>
        <p:txBody>
          <a:bodyPr spcFirstLastPara="1" wrap="square" lIns="91425" tIns="91425" rIns="91425" bIns="91425" anchor="t" anchorCtr="0"/>
          <a:lstStyle>
            <a:lvl1pPr marL="230188" marR="0" lvl="0" indent="-230188" algn="l" rtl="0">
              <a:spcBef>
                <a:spcPts val="8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461963" marR="0" lvl="1" indent="-246062"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681038" marR="0" lvl="2" indent="-236537"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912813" marR="0" lvl="3" indent="-227012"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1143000" marR="0" lvl="4" indent="-2286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77" name="Shape 477"/>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478" name="Shape 478"/>
          <p:cNvSpPr txBox="1">
            <a:spLocks noGrp="1"/>
          </p:cNvSpPr>
          <p:nvPr>
            <p:ph type="body" idx="3"/>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479" name="Shape 479"/>
          <p:cNvSpPr>
            <a:spLocks noGrp="1"/>
          </p:cNvSpPr>
          <p:nvPr>
            <p:ph type="chart" idx="4"/>
          </p:nvPr>
        </p:nvSpPr>
        <p:spPr>
          <a:xfrm>
            <a:off x="4862512" y="2238121"/>
            <a:ext cx="3970338" cy="3238754"/>
          </a:xfrm>
          <a:prstGeom prst="rect">
            <a:avLst/>
          </a:prstGeom>
          <a:noFill/>
          <a:ln>
            <a:noFill/>
          </a:ln>
        </p:spPr>
        <p:txBody>
          <a:bodyPr spcFirstLastPara="1" wrap="square" lIns="91425" tIns="91425" rIns="91425" bIns="91425" anchor="t" anchorCtr="0"/>
          <a:lstStyle>
            <a:lvl1pPr marL="230188" marR="0" lvl="0" indent="-230188" algn="l" rtl="0">
              <a:spcBef>
                <a:spcPts val="8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461963" marR="0" lvl="1" indent="-246062"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681038" marR="0" lvl="2" indent="-236537"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912813" marR="0" lvl="3" indent="-227012"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1143000" marR="0" lvl="4" indent="-2286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80" name="Shape 480"/>
          <p:cNvSpPr txBox="1">
            <a:spLocks noGrp="1"/>
          </p:cNvSpPr>
          <p:nvPr>
            <p:ph type="body" idx="5"/>
          </p:nvPr>
        </p:nvSpPr>
        <p:spPr>
          <a:xfrm>
            <a:off x="4811042" y="1801368"/>
            <a:ext cx="4087178" cy="177006"/>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481" name="Shape 481"/>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482" name="Shape 482" descr="Red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483" name="Shape 483"/>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81_Table">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486" name="Shape 486"/>
          <p:cNvSpPr txBox="1">
            <a:spLocks noGrp="1"/>
          </p:cNvSpPr>
          <p:nvPr>
            <p:ph type="body" idx="1"/>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pic>
        <p:nvPicPr>
          <p:cNvPr id="487" name="Shape 487" descr="Red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488" name="Shape 488"/>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89" name="Shape 489"/>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82_Quote White">
    <p:spTree>
      <p:nvGrpSpPr>
        <p:cNvPr id="1" name="Shape 490"/>
        <p:cNvGrpSpPr/>
        <p:nvPr/>
      </p:nvGrpSpPr>
      <p:grpSpPr>
        <a:xfrm>
          <a:off x="0" y="0"/>
          <a:ext cx="0" cy="0"/>
          <a:chOff x="0" y="0"/>
          <a:chExt cx="0" cy="0"/>
        </a:xfrm>
      </p:grpSpPr>
      <p:sp>
        <p:nvSpPr>
          <p:cNvPr id="491" name="Shape 491"/>
          <p:cNvSpPr txBox="1">
            <a:spLocks noGrp="1"/>
          </p:cNvSpPr>
          <p:nvPr>
            <p:ph type="title"/>
          </p:nvPr>
        </p:nvSpPr>
        <p:spPr>
          <a:xfrm>
            <a:off x="1979453" y="2667000"/>
            <a:ext cx="697881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3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492" name="Shape 492"/>
          <p:cNvSpPr txBox="1">
            <a:spLocks noGrp="1"/>
          </p:cNvSpPr>
          <p:nvPr>
            <p:ph type="body" idx="1"/>
          </p:nvPr>
        </p:nvSpPr>
        <p:spPr>
          <a:xfrm>
            <a:off x="1958110" y="3733800"/>
            <a:ext cx="7010400" cy="533400"/>
          </a:xfrm>
          <a:prstGeom prst="rect">
            <a:avLst/>
          </a:prstGeom>
          <a:noFill/>
          <a:ln>
            <a:noFill/>
          </a:ln>
        </p:spPr>
        <p:txBody>
          <a:bodyPr spcFirstLastPara="1" wrap="square" lIns="91425" tIns="91425" rIns="91425" bIns="91425" anchor="t" anchorCtr="0"/>
          <a:lstStyle>
            <a:lvl1pPr marL="457200" marR="0" lvl="0" indent="-228600" algn="l" rtl="0">
              <a:spcBef>
                <a:spcPts val="8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493" name="Shape 493" descr="Red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494" name="Shape 494"/>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cSld name="83_Quote Texture RED">
    <p:spTree>
      <p:nvGrpSpPr>
        <p:cNvPr id="1" name="Shape 495"/>
        <p:cNvGrpSpPr/>
        <p:nvPr/>
      </p:nvGrpSpPr>
      <p:grpSpPr>
        <a:xfrm>
          <a:off x="0" y="0"/>
          <a:ext cx="0" cy="0"/>
          <a:chOff x="0" y="0"/>
          <a:chExt cx="0" cy="0"/>
        </a:xfrm>
      </p:grpSpPr>
      <p:pic>
        <p:nvPicPr>
          <p:cNvPr id="496" name="Shape 496" descr="Red st.jpg"/>
          <p:cNvPicPr preferRelativeResize="0"/>
          <p:nvPr/>
        </p:nvPicPr>
        <p:blipFill rotWithShape="1">
          <a:blip r:embed="rId2">
            <a:alphaModFix/>
          </a:blip>
          <a:srcRect/>
          <a:stretch/>
        </p:blipFill>
        <p:spPr>
          <a:xfrm>
            <a:off x="0" y="0"/>
            <a:ext cx="9144000" cy="6815137"/>
          </a:xfrm>
          <a:prstGeom prst="rect">
            <a:avLst/>
          </a:prstGeom>
          <a:noFill/>
          <a:ln>
            <a:noFill/>
          </a:ln>
        </p:spPr>
      </p:pic>
      <p:sp>
        <p:nvSpPr>
          <p:cNvPr id="497" name="Shape 497"/>
          <p:cNvSpPr txBox="1">
            <a:spLocks noGrp="1"/>
          </p:cNvSpPr>
          <p:nvPr>
            <p:ph type="title"/>
          </p:nvPr>
        </p:nvSpPr>
        <p:spPr>
          <a:xfrm>
            <a:off x="1979453" y="2667000"/>
            <a:ext cx="697881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3200" b="1" i="0" u="none" strike="noStrike" cap="none">
                <a:solidFill>
                  <a:srgbClr val="FFFFFF"/>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pic>
        <p:nvPicPr>
          <p:cNvPr id="498" name="Shape 498" descr="N-Element-Tab-White_RGB.png"/>
          <p:cNvPicPr preferRelativeResize="0"/>
          <p:nvPr/>
        </p:nvPicPr>
        <p:blipFill rotWithShape="1">
          <a:blip r:embed="rId3">
            <a:alphaModFix/>
          </a:blip>
          <a:srcRect/>
          <a:stretch/>
        </p:blipFill>
        <p:spPr>
          <a:xfrm>
            <a:off x="8610600" y="0"/>
            <a:ext cx="236539" cy="335148"/>
          </a:xfrm>
          <a:prstGeom prst="rect">
            <a:avLst/>
          </a:prstGeom>
          <a:noFill/>
          <a:ln>
            <a:noFill/>
          </a:ln>
        </p:spPr>
      </p:pic>
      <p:sp>
        <p:nvSpPr>
          <p:cNvPr id="499" name="Shape 499"/>
          <p:cNvSpPr txBox="1">
            <a:spLocks noGrp="1"/>
          </p:cNvSpPr>
          <p:nvPr>
            <p:ph type="body" idx="1"/>
          </p:nvPr>
        </p:nvSpPr>
        <p:spPr>
          <a:xfrm>
            <a:off x="1958110" y="3733800"/>
            <a:ext cx="7010400" cy="533400"/>
          </a:xfrm>
          <a:prstGeom prst="rect">
            <a:avLst/>
          </a:prstGeom>
          <a:noFill/>
          <a:ln>
            <a:noFill/>
          </a:ln>
        </p:spPr>
        <p:txBody>
          <a:bodyPr spcFirstLastPara="1" wrap="square" lIns="91425" tIns="91425" rIns="91425" bIns="91425" anchor="t" anchorCtr="0"/>
          <a:lstStyle>
            <a:lvl1pPr marL="457200" marR="0" lvl="0" indent="-228600" algn="l" rtl="0">
              <a:spcBef>
                <a:spcPts val="800"/>
              </a:spcBef>
              <a:spcAft>
                <a:spcPts val="0"/>
              </a:spcAft>
              <a:buClr>
                <a:schemeClr val="dk2"/>
              </a:buClr>
              <a:buSzPts val="1800"/>
              <a:buFont typeface="Arial"/>
              <a:buNone/>
              <a:defRPr sz="1800" b="1" i="0" u="none" strike="noStrike" cap="none">
                <a:solidFill>
                  <a:srgbClr val="FFFFFF"/>
                </a:solidFill>
                <a:latin typeface="Arial"/>
                <a:ea typeface="Arial"/>
                <a:cs typeface="Arial"/>
                <a:sym typeface="Arial"/>
              </a:defRPr>
            </a:lvl1pPr>
            <a:lvl2pPr marL="914400" marR="0" lvl="1" indent="-228600" algn="l" rtl="0">
              <a:spcBef>
                <a:spcPts val="8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00" name="Shape 500"/>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84_Divider Slide RED">
    <p:spTree>
      <p:nvGrpSpPr>
        <p:cNvPr id="1" name="Shape 501"/>
        <p:cNvGrpSpPr/>
        <p:nvPr/>
      </p:nvGrpSpPr>
      <p:grpSpPr>
        <a:xfrm>
          <a:off x="0" y="0"/>
          <a:ext cx="0" cy="0"/>
          <a:chOff x="0" y="0"/>
          <a:chExt cx="0" cy="0"/>
        </a:xfrm>
      </p:grpSpPr>
      <p:pic>
        <p:nvPicPr>
          <p:cNvPr id="502" name="Shape 502" descr="Red shir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503" name="Shape 503" descr="Red Stri.jpg"/>
          <p:cNvPicPr preferRelativeResize="0"/>
          <p:nvPr/>
        </p:nvPicPr>
        <p:blipFill rotWithShape="1">
          <a:blip r:embed="rId3">
            <a:alphaModFix/>
          </a:blip>
          <a:srcRect/>
          <a:stretch/>
        </p:blipFill>
        <p:spPr>
          <a:xfrm>
            <a:off x="0" y="0"/>
            <a:ext cx="231582" cy="6815137"/>
          </a:xfrm>
          <a:prstGeom prst="rect">
            <a:avLst/>
          </a:prstGeom>
          <a:noFill/>
          <a:ln>
            <a:noFill/>
          </a:ln>
        </p:spPr>
      </p:pic>
      <p:sp>
        <p:nvSpPr>
          <p:cNvPr id="504" name="Shape 504"/>
          <p:cNvSpPr txBox="1">
            <a:spLocks noGrp="1"/>
          </p:cNvSpPr>
          <p:nvPr>
            <p:ph type="ctrTitle"/>
          </p:nvPr>
        </p:nvSpPr>
        <p:spPr>
          <a:xfrm>
            <a:off x="336322" y="411448"/>
            <a:ext cx="8218686" cy="1310218"/>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505" name="Shape 505"/>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85_Divider White">
    <p:spTree>
      <p:nvGrpSpPr>
        <p:cNvPr id="1" name="Shape 506"/>
        <p:cNvGrpSpPr/>
        <p:nvPr/>
      </p:nvGrpSpPr>
      <p:grpSpPr>
        <a:xfrm>
          <a:off x="0" y="0"/>
          <a:ext cx="0" cy="0"/>
          <a:chOff x="0" y="0"/>
          <a:chExt cx="0" cy="0"/>
        </a:xfrm>
      </p:grpSpPr>
      <p:pic>
        <p:nvPicPr>
          <p:cNvPr id="507" name="Shape 507" descr="Red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508" name="Shape 508"/>
          <p:cNvSpPr txBox="1">
            <a:spLocks noGrp="1"/>
          </p:cNvSpPr>
          <p:nvPr>
            <p:ph type="title"/>
          </p:nvPr>
        </p:nvSpPr>
        <p:spPr>
          <a:xfrm>
            <a:off x="341227" y="2996184"/>
            <a:ext cx="804672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5000" b="1" i="0" u="none" strike="noStrike" cap="none">
                <a:solidFill>
                  <a:schemeClr val="dk1"/>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509" name="Shape 509"/>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cSld name="86_Divider Texture RED">
    <p:spTree>
      <p:nvGrpSpPr>
        <p:cNvPr id="1" name="Shape 510"/>
        <p:cNvGrpSpPr/>
        <p:nvPr/>
      </p:nvGrpSpPr>
      <p:grpSpPr>
        <a:xfrm>
          <a:off x="0" y="0"/>
          <a:ext cx="0" cy="0"/>
          <a:chOff x="0" y="0"/>
          <a:chExt cx="0" cy="0"/>
        </a:xfrm>
      </p:grpSpPr>
      <p:pic>
        <p:nvPicPr>
          <p:cNvPr id="511" name="Shape 511" descr="Red s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512" name="Shape 512" descr="N-Element-Tab-White_RGB.png"/>
          <p:cNvPicPr preferRelativeResize="0"/>
          <p:nvPr/>
        </p:nvPicPr>
        <p:blipFill rotWithShape="1">
          <a:blip r:embed="rId3">
            <a:alphaModFix/>
          </a:blip>
          <a:srcRect/>
          <a:stretch/>
        </p:blipFill>
        <p:spPr>
          <a:xfrm>
            <a:off x="8610600" y="0"/>
            <a:ext cx="236539" cy="335148"/>
          </a:xfrm>
          <a:prstGeom prst="rect">
            <a:avLst/>
          </a:prstGeom>
          <a:noFill/>
          <a:ln>
            <a:noFill/>
          </a:ln>
        </p:spPr>
      </p:pic>
      <p:sp>
        <p:nvSpPr>
          <p:cNvPr id="513" name="Shape 513"/>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
        <p:nvSpPr>
          <p:cNvPr id="514" name="Shape 514"/>
          <p:cNvSpPr txBox="1">
            <a:spLocks noGrp="1"/>
          </p:cNvSpPr>
          <p:nvPr>
            <p:ph type="title"/>
          </p:nvPr>
        </p:nvSpPr>
        <p:spPr>
          <a:xfrm>
            <a:off x="341227" y="2996184"/>
            <a:ext cx="804672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5000" b="1" i="0" u="none" strike="noStrike" cap="none">
                <a:solidFill>
                  <a:srgbClr val="FFFFFF"/>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cSld name="87_End Slide N-tab RED">
    <p:spTree>
      <p:nvGrpSpPr>
        <p:cNvPr id="1" name="Shape 515"/>
        <p:cNvGrpSpPr/>
        <p:nvPr/>
      </p:nvGrpSpPr>
      <p:grpSpPr>
        <a:xfrm>
          <a:off x="0" y="0"/>
          <a:ext cx="0" cy="0"/>
          <a:chOff x="0" y="0"/>
          <a:chExt cx="0" cy="0"/>
        </a:xfrm>
      </p:grpSpPr>
      <p:pic>
        <p:nvPicPr>
          <p:cNvPr id="516" name="Shape 516" descr="Red s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517" name="Shape 517" descr="N-Element-Tab-Square-White_RGB.png"/>
          <p:cNvPicPr preferRelativeResize="0"/>
          <p:nvPr/>
        </p:nvPicPr>
        <p:blipFill rotWithShape="1">
          <a:blip r:embed="rId3">
            <a:alphaModFix/>
          </a:blip>
          <a:srcRect/>
          <a:stretch/>
        </p:blipFill>
        <p:spPr>
          <a:xfrm>
            <a:off x="3581400" y="2418910"/>
            <a:ext cx="1969693" cy="1971445"/>
          </a:xfrm>
          <a:prstGeom prst="rect">
            <a:avLst/>
          </a:prstGeom>
          <a:noFill/>
          <a:ln>
            <a:noFill/>
          </a:ln>
        </p:spPr>
      </p:pic>
      <p:sp>
        <p:nvSpPr>
          <p:cNvPr id="518" name="Shape 518"/>
          <p:cNvSpPr/>
          <p:nvPr/>
        </p:nvSpPr>
        <p:spPr>
          <a:xfrm>
            <a:off x="256032"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cSld name="88_End Slide Full Logo RED">
    <p:spTree>
      <p:nvGrpSpPr>
        <p:cNvPr id="1" name="Shape 519"/>
        <p:cNvGrpSpPr/>
        <p:nvPr/>
      </p:nvGrpSpPr>
      <p:grpSpPr>
        <a:xfrm>
          <a:off x="0" y="0"/>
          <a:ext cx="0" cy="0"/>
          <a:chOff x="0" y="0"/>
          <a:chExt cx="0" cy="0"/>
        </a:xfrm>
      </p:grpSpPr>
      <p:pic>
        <p:nvPicPr>
          <p:cNvPr id="520" name="Shape 520" descr="Red s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521" name="Shape 521" descr="Nielsen-Wordmark-White-RGB.png"/>
          <p:cNvPicPr preferRelativeResize="0"/>
          <p:nvPr/>
        </p:nvPicPr>
        <p:blipFill rotWithShape="1">
          <a:blip r:embed="rId3">
            <a:alphaModFix/>
          </a:blip>
          <a:srcRect/>
          <a:stretch/>
        </p:blipFill>
        <p:spPr>
          <a:xfrm>
            <a:off x="2375285" y="2590800"/>
            <a:ext cx="4371243" cy="1544436"/>
          </a:xfrm>
          <a:prstGeom prst="rect">
            <a:avLst/>
          </a:prstGeom>
          <a:noFill/>
          <a:ln>
            <a:noFill/>
          </a:ln>
        </p:spPr>
      </p:pic>
      <p:sp>
        <p:nvSpPr>
          <p:cNvPr id="522" name="Shape 522"/>
          <p:cNvSpPr/>
          <p:nvPr/>
        </p:nvSpPr>
        <p:spPr>
          <a:xfrm>
            <a:off x="256032"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name="11_Quote Texture BLUE">
    <p:spTree>
      <p:nvGrpSpPr>
        <p:cNvPr id="1" name="Shape 143"/>
        <p:cNvGrpSpPr/>
        <p:nvPr/>
      </p:nvGrpSpPr>
      <p:grpSpPr>
        <a:xfrm>
          <a:off x="0" y="0"/>
          <a:ext cx="0" cy="0"/>
          <a:chOff x="0" y="0"/>
          <a:chExt cx="0" cy="0"/>
        </a:xfrm>
      </p:grpSpPr>
      <p:pic>
        <p:nvPicPr>
          <p:cNvPr id="144" name="Shape 144" descr="Blue st.jpg"/>
          <p:cNvPicPr preferRelativeResize="0"/>
          <p:nvPr/>
        </p:nvPicPr>
        <p:blipFill rotWithShape="1">
          <a:blip r:embed="rId2">
            <a:alphaModFix/>
          </a:blip>
          <a:srcRect/>
          <a:stretch/>
        </p:blipFill>
        <p:spPr>
          <a:xfrm>
            <a:off x="0" y="0"/>
            <a:ext cx="9144000" cy="6815137"/>
          </a:xfrm>
          <a:prstGeom prst="rect">
            <a:avLst/>
          </a:prstGeom>
          <a:noFill/>
          <a:ln>
            <a:noFill/>
          </a:ln>
        </p:spPr>
      </p:pic>
      <p:sp>
        <p:nvSpPr>
          <p:cNvPr id="145" name="Shape 145"/>
          <p:cNvSpPr txBox="1">
            <a:spLocks noGrp="1"/>
          </p:cNvSpPr>
          <p:nvPr>
            <p:ph type="title"/>
          </p:nvPr>
        </p:nvSpPr>
        <p:spPr>
          <a:xfrm>
            <a:off x="1979453" y="2667000"/>
            <a:ext cx="697881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3200" b="1" i="0" u="none" strike="noStrike" cap="none">
                <a:solidFill>
                  <a:srgbClr val="FFFFFF"/>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pic>
        <p:nvPicPr>
          <p:cNvPr id="146" name="Shape 146" descr="N-Element-Tab-White_RGB.png"/>
          <p:cNvPicPr preferRelativeResize="0"/>
          <p:nvPr/>
        </p:nvPicPr>
        <p:blipFill rotWithShape="1">
          <a:blip r:embed="rId3">
            <a:alphaModFix/>
          </a:blip>
          <a:srcRect/>
          <a:stretch/>
        </p:blipFill>
        <p:spPr>
          <a:xfrm>
            <a:off x="8610600" y="0"/>
            <a:ext cx="236539" cy="335148"/>
          </a:xfrm>
          <a:prstGeom prst="rect">
            <a:avLst/>
          </a:prstGeom>
          <a:noFill/>
          <a:ln>
            <a:noFill/>
          </a:ln>
        </p:spPr>
      </p:pic>
      <p:sp>
        <p:nvSpPr>
          <p:cNvPr id="147" name="Shape 147"/>
          <p:cNvSpPr txBox="1">
            <a:spLocks noGrp="1"/>
          </p:cNvSpPr>
          <p:nvPr>
            <p:ph type="body" idx="1"/>
          </p:nvPr>
        </p:nvSpPr>
        <p:spPr>
          <a:xfrm>
            <a:off x="1958110" y="3733800"/>
            <a:ext cx="7010400" cy="533400"/>
          </a:xfrm>
          <a:prstGeom prst="rect">
            <a:avLst/>
          </a:prstGeom>
          <a:noFill/>
          <a:ln>
            <a:noFill/>
          </a:ln>
        </p:spPr>
        <p:txBody>
          <a:bodyPr spcFirstLastPara="1" wrap="square" lIns="91425" tIns="91425" rIns="91425" bIns="91425" anchor="t" anchorCtr="0"/>
          <a:lstStyle>
            <a:lvl1pPr marL="457200" marR="0" lvl="0" indent="-228600" algn="l" rtl="0">
              <a:spcBef>
                <a:spcPts val="800"/>
              </a:spcBef>
              <a:spcAft>
                <a:spcPts val="0"/>
              </a:spcAft>
              <a:buClr>
                <a:schemeClr val="dk2"/>
              </a:buClr>
              <a:buSzPts val="1800"/>
              <a:buFont typeface="Arial"/>
              <a:buNone/>
              <a:defRPr sz="1800" b="1" i="0" u="none" strike="noStrike" cap="none">
                <a:solidFill>
                  <a:srgbClr val="FFFFFF"/>
                </a:solidFill>
                <a:latin typeface="Arial"/>
                <a:ea typeface="Arial"/>
                <a:cs typeface="Arial"/>
                <a:sym typeface="Arial"/>
              </a:defRPr>
            </a:lvl1pPr>
            <a:lvl2pPr marL="914400" marR="0" lvl="1" indent="-228600" algn="l" rtl="0">
              <a:spcBef>
                <a:spcPts val="8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48" name="Shape 148"/>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3_Divider White">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341227" y="2996184"/>
            <a:ext cx="804672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5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name="14_Divider Texture BLUE">
    <p:spTree>
      <p:nvGrpSpPr>
        <p:cNvPr id="1" name="Shape 151"/>
        <p:cNvGrpSpPr/>
        <p:nvPr/>
      </p:nvGrpSpPr>
      <p:grpSpPr>
        <a:xfrm>
          <a:off x="0" y="0"/>
          <a:ext cx="0" cy="0"/>
          <a:chOff x="0" y="0"/>
          <a:chExt cx="0" cy="0"/>
        </a:xfrm>
      </p:grpSpPr>
      <p:pic>
        <p:nvPicPr>
          <p:cNvPr id="152" name="Shape 152" descr="Blue s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153" name="Shape 153" descr="N-Element-Tab-White_RGB.png"/>
          <p:cNvPicPr preferRelativeResize="0"/>
          <p:nvPr/>
        </p:nvPicPr>
        <p:blipFill rotWithShape="1">
          <a:blip r:embed="rId3">
            <a:alphaModFix/>
          </a:blip>
          <a:srcRect/>
          <a:stretch/>
        </p:blipFill>
        <p:spPr>
          <a:xfrm>
            <a:off x="8610600" y="0"/>
            <a:ext cx="236539" cy="335148"/>
          </a:xfrm>
          <a:prstGeom prst="rect">
            <a:avLst/>
          </a:prstGeom>
          <a:noFill/>
          <a:ln>
            <a:noFill/>
          </a:ln>
        </p:spPr>
      </p:pic>
      <p:sp>
        <p:nvSpPr>
          <p:cNvPr id="154" name="Shape 154"/>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
        <p:nvSpPr>
          <p:cNvPr id="155" name="Shape 155"/>
          <p:cNvSpPr txBox="1">
            <a:spLocks noGrp="1"/>
          </p:cNvSpPr>
          <p:nvPr>
            <p:ph type="title"/>
          </p:nvPr>
        </p:nvSpPr>
        <p:spPr>
          <a:xfrm>
            <a:off x="341227" y="2996184"/>
            <a:ext cx="804672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5000" b="1" i="0" u="none" strike="noStrike" cap="none">
                <a:solidFill>
                  <a:schemeClr val="lt1"/>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Shape 10" descr="Blue Stri.jpg"/>
          <p:cNvPicPr preferRelativeResize="0"/>
          <p:nvPr/>
        </p:nvPicPr>
        <p:blipFill rotWithShape="1">
          <a:blip r:embed="rId70">
            <a:alphaModFix/>
          </a:blip>
          <a:srcRect/>
          <a:stretch/>
        </p:blipFill>
        <p:spPr>
          <a:xfrm>
            <a:off x="0" y="0"/>
            <a:ext cx="231582" cy="6815137"/>
          </a:xfrm>
          <a:prstGeom prst="rect">
            <a:avLst/>
          </a:prstGeom>
          <a:noFill/>
          <a:ln>
            <a:noFill/>
          </a:ln>
        </p:spPr>
      </p:pic>
      <p:sp>
        <p:nvSpPr>
          <p:cNvPr id="11" name="Shape 11"/>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b="0" i="0" u="none" strike="noStrike" cap="none">
                <a:solidFill>
                  <a:schemeClr val="lt1"/>
                </a:solidFill>
                <a:latin typeface="Arial"/>
                <a:ea typeface="Arial"/>
                <a:cs typeface="Arial"/>
                <a:sym typeface="Arial"/>
              </a:rPr>
              <a:t>Copyright © 2017 The Nielsen Company. Confidential and proprietary.</a:t>
            </a:r>
            <a:endParaRPr/>
          </a:p>
        </p:txBody>
      </p:sp>
      <p:sp>
        <p:nvSpPr>
          <p:cNvPr id="12" name="Shape 12"/>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13" name="Shape 13"/>
          <p:cNvSpPr txBox="1">
            <a:spLocks noGrp="1"/>
          </p:cNvSpPr>
          <p:nvPr>
            <p:ph type="body" idx="1"/>
          </p:nvPr>
        </p:nvSpPr>
        <p:spPr>
          <a:xfrm>
            <a:off x="593725" y="2020888"/>
            <a:ext cx="8166100" cy="4078287"/>
          </a:xfrm>
          <a:prstGeom prst="rect">
            <a:avLst/>
          </a:prstGeom>
          <a:noFill/>
          <a:ln>
            <a:noFill/>
          </a:ln>
        </p:spPr>
        <p:txBody>
          <a:bodyPr spcFirstLastPara="1" wrap="square" lIns="91425" tIns="91425" rIns="91425" bIns="91425" anchor="t" anchorCtr="0"/>
          <a:lstStyle>
            <a:lvl1pPr marL="457200" marR="0" lvl="0" indent="-342900" algn="l" rtl="0">
              <a:spcBef>
                <a:spcPts val="8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30200"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1371600" marR="0" lvl="2" indent="-317500"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048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4" name="Shape 14"/>
          <p:cNvSpPr txBox="1"/>
          <p:nvPr/>
        </p:nvSpPr>
        <p:spPr>
          <a:xfrm>
            <a:off x="8877412" y="6600632"/>
            <a:ext cx="141064" cy="138499"/>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fld id="{00000000-1234-1234-1234-123412341234}" type="slidenum">
              <a:rPr lang="en-US" sz="900" b="0" i="0" u="none" strike="noStrike" cap="none">
                <a:solidFill>
                  <a:schemeClr val="dk2"/>
                </a:solidFill>
                <a:latin typeface="Arial"/>
                <a:ea typeface="Arial"/>
                <a:cs typeface="Arial"/>
                <a:sym typeface="Arial"/>
              </a:rPr>
              <a:t>‹#›</a:t>
            </a:fld>
            <a:endParaRPr sz="900" b="0" i="0" u="none" strike="noStrike" cap="none">
              <a:solidFill>
                <a:schemeClr val="dk2"/>
              </a:solidFill>
              <a:latin typeface="Arial"/>
              <a:ea typeface="Arial"/>
              <a:cs typeface="Arial"/>
              <a:sym typeface="Arial"/>
            </a:endParaRPr>
          </a:p>
        </p:txBody>
      </p:sp>
      <p:pic>
        <p:nvPicPr>
          <p:cNvPr id="15" name="Shape 15" descr="N-Element-Tab-Blue_RGB.png"/>
          <p:cNvPicPr preferRelativeResize="0"/>
          <p:nvPr/>
        </p:nvPicPr>
        <p:blipFill rotWithShape="1">
          <a:blip r:embed="rId71">
            <a:alphaModFix/>
          </a:blip>
          <a:srcRect/>
          <a:stretch/>
        </p:blipFill>
        <p:spPr>
          <a:xfrm>
            <a:off x="8610600" y="0"/>
            <a:ext cx="235217" cy="33671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2" r:id="rId28"/>
    <p:sldLayoutId id="2147483693" r:id="rId29"/>
    <p:sldLayoutId id="2147483694" r:id="rId30"/>
    <p:sldLayoutId id="2147483695" r:id="rId31"/>
    <p:sldLayoutId id="2147483696" r:id="rId32"/>
    <p:sldLayoutId id="2147483697" r:id="rId33"/>
    <p:sldLayoutId id="2147483698" r:id="rId34"/>
    <p:sldLayoutId id="2147483699" r:id="rId35"/>
    <p:sldLayoutId id="2147483700" r:id="rId36"/>
    <p:sldLayoutId id="2147483701" r:id="rId37"/>
    <p:sldLayoutId id="2147483702" r:id="rId38"/>
    <p:sldLayoutId id="2147483703" r:id="rId39"/>
    <p:sldLayoutId id="2147483704" r:id="rId40"/>
    <p:sldLayoutId id="2147483705" r:id="rId41"/>
    <p:sldLayoutId id="2147483706" r:id="rId42"/>
    <p:sldLayoutId id="2147483707" r:id="rId43"/>
    <p:sldLayoutId id="2147483708" r:id="rId44"/>
    <p:sldLayoutId id="2147483709" r:id="rId45"/>
    <p:sldLayoutId id="2147483710" r:id="rId46"/>
    <p:sldLayoutId id="2147483711" r:id="rId47"/>
    <p:sldLayoutId id="2147483712" r:id="rId48"/>
    <p:sldLayoutId id="2147483713" r:id="rId49"/>
    <p:sldLayoutId id="2147483714" r:id="rId50"/>
    <p:sldLayoutId id="2147483715" r:id="rId51"/>
    <p:sldLayoutId id="2147483716" r:id="rId52"/>
    <p:sldLayoutId id="2147483717" r:id="rId53"/>
    <p:sldLayoutId id="2147483718" r:id="rId54"/>
    <p:sldLayoutId id="2147483719" r:id="rId55"/>
    <p:sldLayoutId id="2147483720" r:id="rId56"/>
    <p:sldLayoutId id="2147483721" r:id="rId57"/>
    <p:sldLayoutId id="2147483722" r:id="rId58"/>
    <p:sldLayoutId id="2147483723" r:id="rId59"/>
    <p:sldLayoutId id="2147483724" r:id="rId60"/>
    <p:sldLayoutId id="2147483725" r:id="rId61"/>
    <p:sldLayoutId id="2147483726" r:id="rId62"/>
    <p:sldLayoutId id="2147483727" r:id="rId63"/>
    <p:sldLayoutId id="2147483728" r:id="rId64"/>
    <p:sldLayoutId id="2147483729" r:id="rId65"/>
    <p:sldLayoutId id="2147483730" r:id="rId66"/>
    <p:sldLayoutId id="2147483731" r:id="rId67"/>
    <p:sldLayoutId id="2147483732" r:id="rId6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facebook/react/tree/master/packages/react-dom" TargetMode="External"/><Relationship Id="rId7" Type="http://schemas.openxmlformats.org/officeDocument/2006/relationships/hyperlink" Target="https://github.com/facebook/react/tree/master/packages/react-test-renderer"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hyperlink" Target="https://github.com/facebook/react/tree/master/packages/react-native-renderer" TargetMode="External"/><Relationship Id="rId5" Type="http://schemas.openxmlformats.org/officeDocument/2006/relationships/image" Target="../media/image25.tiff"/><Relationship Id="rId4" Type="http://schemas.openxmlformats.org/officeDocument/2006/relationships/image" Target="../media/image28.tiff"/></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facebook/react/tree/master/packages/react-dom"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5.tiff"/><Relationship Id="rId4" Type="http://schemas.openxmlformats.org/officeDocument/2006/relationships/image" Target="../media/image28.tiff"/></Relationships>
</file>

<file path=ppt/slides/_rels/slide1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kiragona.github.io/react-16-features"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9.tiff"/></Relationships>
</file>

<file path=ppt/slides/_rels/slide14.xml.rels><?xml version="1.0" encoding="UTF-8" standalone="yes"?>
<Relationships xmlns="http://schemas.openxmlformats.org/package/2006/relationships"><Relationship Id="rId3" Type="http://schemas.openxmlformats.org/officeDocument/2006/relationships/hyperlink" Target="https://reactjs.org/blog/2017/09/26/react-v16.0.html" TargetMode="External"/><Relationship Id="rId7" Type="http://schemas.openxmlformats.org/officeDocument/2006/relationships/hyperlink" Target="https://hackernoon.com/whats-new-with-server-side-rendering-in-react-16-9b0d78585d67"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hyperlink" Target="https://reactjs.org/blog/2017/09/08/dom-attributes-in-react-16.html" TargetMode="External"/><Relationship Id="rId5" Type="http://schemas.openxmlformats.org/officeDocument/2006/relationships/hyperlink" Target="https://reactjs.org/blog/2017/11/28/react-v16.2.0-fragment-support.html" TargetMode="External"/><Relationship Id="rId4" Type="http://schemas.openxmlformats.org/officeDocument/2006/relationships/hyperlink" Target="https://github.com/acdlite/react-fiber-architecture"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4.tiff"/><Relationship Id="rId4" Type="http://schemas.openxmlformats.org/officeDocument/2006/relationships/image" Target="../media/image23.gif"/></Relationships>
</file>

<file path=ppt/slides/_rels/slide3.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eveloper.mozilla.org/en-US/docs/Web/JavaScript/Reference/Global_Objects/Map" TargetMode="External"/><Relationship Id="rId7" Type="http://schemas.openxmlformats.org/officeDocument/2006/relationships/hyperlink" Target="https://www.npmjs.com/package/raf"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babeljs.io/docs/usage/polyfill/" TargetMode="External"/><Relationship Id="rId5" Type="http://schemas.openxmlformats.org/officeDocument/2006/relationships/hyperlink" Target="https://github.com/zloirock/core-js" TargetMode="External"/><Relationship Id="rId4" Type="http://schemas.openxmlformats.org/officeDocument/2006/relationships/hyperlink" Target="https://developer.mozilla.org/en-US/docs/Web/JavaScript/Reference/Global_Objects/Se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Shape 527"/>
          <p:cNvSpPr txBox="1">
            <a:spLocks noGrp="1"/>
          </p:cNvSpPr>
          <p:nvPr>
            <p:ph type="body" idx="1"/>
          </p:nvPr>
        </p:nvSpPr>
        <p:spPr>
          <a:xfrm>
            <a:off x="247426" y="5791200"/>
            <a:ext cx="2891063" cy="697394"/>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2"/>
              </a:buClr>
              <a:buSzPts val="1200"/>
              <a:buFont typeface="Arial"/>
              <a:buNone/>
            </a:pPr>
            <a:r>
              <a:rPr lang="en-US" sz="1400" b="1" i="0" u="none" strike="noStrike" cap="none" dirty="0">
                <a:solidFill>
                  <a:srgbClr val="FFFFFF"/>
                </a:solidFill>
                <a:latin typeface="Arial"/>
                <a:ea typeface="Arial"/>
                <a:cs typeface="Arial"/>
                <a:sym typeface="Arial"/>
              </a:rPr>
              <a:t>Marianna Etelson</a:t>
            </a:r>
            <a:endParaRPr sz="1400" b="1" dirty="0"/>
          </a:p>
          <a:p>
            <a:pPr marL="0" marR="0" lvl="0" indent="0" algn="l" rtl="0">
              <a:lnSpc>
                <a:spcPct val="100000"/>
              </a:lnSpc>
              <a:spcBef>
                <a:spcPts val="0"/>
              </a:spcBef>
              <a:spcAft>
                <a:spcPts val="0"/>
              </a:spcAft>
              <a:buClr>
                <a:schemeClr val="dk2"/>
              </a:buClr>
              <a:buSzPts val="1200"/>
              <a:buFont typeface="Arial"/>
              <a:buNone/>
            </a:pPr>
            <a:r>
              <a:rPr lang="en-US" sz="1400" b="1" i="0" u="none" strike="noStrike" cap="none" dirty="0">
                <a:solidFill>
                  <a:srgbClr val="FFFFFF"/>
                </a:solidFill>
                <a:latin typeface="Arial"/>
                <a:ea typeface="Arial"/>
                <a:cs typeface="Arial"/>
                <a:sym typeface="Arial"/>
              </a:rPr>
              <a:t>February, 2018</a:t>
            </a:r>
            <a:endParaRPr sz="1400" b="1" i="0" u="none" strike="noStrike" cap="none" dirty="0">
              <a:solidFill>
                <a:srgbClr val="FFFFFF"/>
              </a:solidFill>
              <a:latin typeface="Arial"/>
              <a:ea typeface="Arial"/>
              <a:cs typeface="Arial"/>
              <a:sym typeface="Arial"/>
            </a:endParaRPr>
          </a:p>
        </p:txBody>
      </p:sp>
      <p:sp>
        <p:nvSpPr>
          <p:cNvPr id="528" name="Shape 528"/>
          <p:cNvSpPr txBox="1">
            <a:spLocks noGrp="1"/>
          </p:cNvSpPr>
          <p:nvPr>
            <p:ph type="ctrTitle"/>
          </p:nvPr>
        </p:nvSpPr>
        <p:spPr>
          <a:xfrm>
            <a:off x="246888" y="2577432"/>
            <a:ext cx="6684264" cy="1310218"/>
          </a:xfrm>
          <a:prstGeom prst="rect">
            <a:avLst/>
          </a:prstGeom>
          <a:noFill/>
          <a:ln>
            <a:noFill/>
          </a:ln>
        </p:spPr>
        <p:txBody>
          <a:bodyPr spcFirstLastPara="1" wrap="square" lIns="91425" tIns="0" rIns="91425" bIns="0" anchor="b" anchorCtr="0">
            <a:noAutofit/>
          </a:bodyPr>
          <a:lstStyle/>
          <a:p>
            <a:pPr marL="0" marR="0" lvl="0" indent="0" algn="l" rtl="0">
              <a:lnSpc>
                <a:spcPct val="90000"/>
              </a:lnSpc>
              <a:spcBef>
                <a:spcPts val="0"/>
              </a:spcBef>
              <a:spcAft>
                <a:spcPts val="0"/>
              </a:spcAft>
              <a:buNone/>
            </a:pPr>
            <a:r>
              <a:rPr lang="en-US" sz="4200" b="1" i="0" u="none" strike="noStrike" cap="none" dirty="0">
                <a:solidFill>
                  <a:schemeClr val="lt1"/>
                </a:solidFill>
                <a:latin typeface="Arial"/>
                <a:ea typeface="Arial"/>
                <a:cs typeface="Arial"/>
                <a:sym typeface="Arial"/>
              </a:rPr>
              <a:t>What’s new in React 16</a:t>
            </a:r>
            <a:endParaRPr sz="4200" b="1" i="0" u="none" strike="noStrike" cap="none" dirty="0">
              <a:solidFill>
                <a:schemeClr val="lt1"/>
              </a:solidFill>
              <a:latin typeface="Arial"/>
              <a:ea typeface="Arial"/>
              <a:cs typeface="Arial"/>
              <a:sym typeface="Arial"/>
            </a:endParaRPr>
          </a:p>
        </p:txBody>
      </p:sp>
      <p:sp>
        <p:nvSpPr>
          <p:cNvPr id="529" name="Shape 529"/>
          <p:cNvSpPr txBox="1">
            <a:spLocks noGrp="1"/>
          </p:cNvSpPr>
          <p:nvPr>
            <p:ph type="subTitle" idx="2"/>
          </p:nvPr>
        </p:nvSpPr>
        <p:spPr>
          <a:xfrm>
            <a:off x="275680" y="4014216"/>
            <a:ext cx="6684264" cy="665162"/>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chemeClr val="dk2"/>
              </a:buClr>
              <a:buSzPts val="2000"/>
              <a:buFont typeface="Arial"/>
              <a:buNone/>
            </a:pPr>
            <a:r>
              <a:rPr lang="en-US" sz="2000" b="1" i="0" u="none" strike="noStrike" cap="none" dirty="0">
                <a:solidFill>
                  <a:srgbClr val="FFFFFF"/>
                </a:solidFill>
                <a:latin typeface="Arial"/>
                <a:ea typeface="Arial"/>
                <a:cs typeface="Arial"/>
                <a:sym typeface="Arial"/>
              </a:rPr>
              <a:t>A quick, small introduction to React 16</a:t>
            </a:r>
            <a:endParaRPr sz="2000" b="1" i="0" u="none" strike="noStrike" cap="none" dirty="0">
              <a:solidFill>
                <a:srgbClr val="FFFFFF"/>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3" name="Shape 683"/>
          <p:cNvSpPr txBox="1">
            <a:spLocks noGrp="1"/>
          </p:cNvSpPr>
          <p:nvPr>
            <p:ph type="title"/>
          </p:nvPr>
        </p:nvSpPr>
        <p:spPr>
          <a:xfrm>
            <a:off x="593724" y="676275"/>
            <a:ext cx="10042319" cy="571500"/>
          </a:xfrm>
          <a:prstGeom prst="rect">
            <a:avLst/>
          </a:prstGeom>
          <a:noFill/>
          <a:ln>
            <a:noFill/>
          </a:ln>
        </p:spPr>
        <p:txBody>
          <a:bodyPr spcFirstLastPara="1" wrap="square" lIns="91425" tIns="0" rIns="91425" bIns="0" anchor="b" anchorCtr="0">
            <a:noAutofit/>
          </a:bodyPr>
          <a:lstStyle/>
          <a:p>
            <a:pPr lvl="0"/>
            <a:r>
              <a:rPr lang="en-US" dirty="0"/>
              <a:t>REACT FIBER</a:t>
            </a:r>
            <a:endParaRPr sz="3000" b="1" i="0" u="none" strike="noStrike" cap="none" dirty="0">
              <a:solidFill>
                <a:schemeClr val="dk2"/>
              </a:solidFill>
              <a:latin typeface="Arial"/>
              <a:ea typeface="Arial"/>
              <a:cs typeface="Arial"/>
              <a:sym typeface="Arial"/>
            </a:endParaRPr>
          </a:p>
        </p:txBody>
      </p:sp>
      <p:sp>
        <p:nvSpPr>
          <p:cNvPr id="684" name="Shape 684"/>
          <p:cNvSpPr txBox="1">
            <a:spLocks noGrp="1"/>
          </p:cNvSpPr>
          <p:nvPr>
            <p:ph type="body" idx="3"/>
          </p:nvPr>
        </p:nvSpPr>
        <p:spPr>
          <a:xfrm>
            <a:off x="593724" y="1366659"/>
            <a:ext cx="10035214" cy="315118"/>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Clr>
                <a:schemeClr val="dk2"/>
              </a:buClr>
              <a:buSzPts val="1800"/>
              <a:buFont typeface="Arial"/>
              <a:buNone/>
            </a:pPr>
            <a:r>
              <a:rPr lang="en-US" sz="2800" b="1" dirty="0"/>
              <a:t>Renderer and Reconci</a:t>
            </a:r>
            <a:r>
              <a:rPr lang="en-US" sz="2400" b="1" dirty="0"/>
              <a:t>ler</a:t>
            </a:r>
            <a:endParaRPr sz="2400" b="1" i="0" u="none" strike="noStrike" cap="none" dirty="0">
              <a:solidFill>
                <a:schemeClr val="dk2"/>
              </a:solidFill>
              <a:latin typeface="Arial"/>
              <a:ea typeface="Arial"/>
              <a:cs typeface="Arial"/>
              <a:sym typeface="Arial"/>
            </a:endParaRPr>
          </a:p>
        </p:txBody>
      </p:sp>
      <p:sp>
        <p:nvSpPr>
          <p:cNvPr id="3" name="Text Placeholder 2">
            <a:extLst>
              <a:ext uri="{FF2B5EF4-FFF2-40B4-BE49-F238E27FC236}">
                <a16:creationId xmlns:a16="http://schemas.microsoft.com/office/drawing/2014/main" id="{84008D1B-2380-0B4D-B37D-C52B0D2247FE}"/>
              </a:ext>
            </a:extLst>
          </p:cNvPr>
          <p:cNvSpPr>
            <a:spLocks noGrp="1"/>
          </p:cNvSpPr>
          <p:nvPr>
            <p:ph type="body" idx="1"/>
          </p:nvPr>
        </p:nvSpPr>
        <p:spPr>
          <a:xfrm>
            <a:off x="9690426" y="3654881"/>
            <a:ext cx="10045443" cy="4278156"/>
          </a:xfrm>
        </p:spPr>
        <p:txBody>
          <a:bodyPr/>
          <a:lstStyle/>
          <a:p>
            <a:pPr marL="228600" indent="0"/>
            <a:endParaRPr lang="en-US" sz="2400" b="0" dirty="0">
              <a:solidFill>
                <a:schemeClr val="tx1"/>
              </a:solidFill>
            </a:endParaRPr>
          </a:p>
          <a:p>
            <a:pPr marL="1028700" lvl="1" indent="-342900">
              <a:buFont typeface="Arial" panose="020B0604020202020204" pitchFamily="34" charset="0"/>
              <a:buChar char="•"/>
            </a:pPr>
            <a:endParaRPr lang="en-US" b="0" dirty="0"/>
          </a:p>
          <a:p>
            <a:pPr marL="971550" lvl="1" indent="-285750">
              <a:buFont typeface="Wingdings" pitchFamily="2" charset="2"/>
              <a:buChar char="Ø"/>
            </a:pPr>
            <a:endParaRPr lang="en-US" sz="3200" dirty="0">
              <a:solidFill>
                <a:schemeClr val="tx1"/>
              </a:solidFill>
            </a:endParaRPr>
          </a:p>
          <a:p>
            <a:pPr marL="514350" indent="-285750">
              <a:buFont typeface="Wingdings" pitchFamily="2" charset="2"/>
              <a:buChar char="Ø"/>
            </a:pPr>
            <a:endParaRPr lang="en-US" sz="1800" dirty="0">
              <a:solidFill>
                <a:schemeClr val="tx1"/>
              </a:solidFill>
            </a:endParaRPr>
          </a:p>
        </p:txBody>
      </p:sp>
      <p:sp>
        <p:nvSpPr>
          <p:cNvPr id="9" name="TextBox 8">
            <a:extLst>
              <a:ext uri="{FF2B5EF4-FFF2-40B4-BE49-F238E27FC236}">
                <a16:creationId xmlns:a16="http://schemas.microsoft.com/office/drawing/2014/main" id="{E1CEE5C1-1EBE-3640-B9B8-23D85E2F1551}"/>
              </a:ext>
            </a:extLst>
          </p:cNvPr>
          <p:cNvSpPr txBox="1"/>
          <p:nvPr/>
        </p:nvSpPr>
        <p:spPr>
          <a:xfrm>
            <a:off x="593724" y="1670379"/>
            <a:ext cx="8510107" cy="1815882"/>
          </a:xfrm>
          <a:prstGeom prst="rect">
            <a:avLst/>
          </a:prstGeom>
          <a:noFill/>
        </p:spPr>
        <p:txBody>
          <a:bodyPr wrap="square" rtlCol="0">
            <a:spAutoFit/>
          </a:bodyPr>
          <a:lstStyle/>
          <a:p>
            <a:pPr>
              <a:lnSpc>
                <a:spcPct val="200000"/>
              </a:lnSpc>
            </a:pPr>
            <a:r>
              <a:rPr lang="en-US" sz="2400" b="1" kern="1200" dirty="0">
                <a:solidFill>
                  <a:srgbClr val="00B0F0"/>
                </a:solidFill>
                <a:ea typeface="Calibri"/>
                <a:cs typeface="Calibri"/>
                <a:sym typeface="Calibri"/>
              </a:rPr>
              <a:t>Renderer</a:t>
            </a:r>
            <a:r>
              <a:rPr lang="en-US" sz="2800" b="1" kern="1200" dirty="0">
                <a:solidFill>
                  <a:schemeClr val="dk1"/>
                </a:solidFill>
                <a:ea typeface="Calibri"/>
                <a:cs typeface="Calibri"/>
                <a:sym typeface="Calibri"/>
              </a:rPr>
              <a:t> </a:t>
            </a:r>
            <a:endParaRPr lang="en-US" sz="2800" b="1" kern="1200" dirty="0">
              <a:solidFill>
                <a:schemeClr val="tx1"/>
              </a:solidFill>
              <a:ea typeface="Calibri"/>
              <a:cs typeface="Calibri"/>
              <a:sym typeface="Calibri"/>
            </a:endParaRPr>
          </a:p>
          <a:p>
            <a:pPr marL="685800" lvl="7"/>
            <a:endParaRPr lang="en-US" sz="2000" i="1" kern="1200" dirty="0">
              <a:solidFill>
                <a:schemeClr val="dk1"/>
              </a:solidFill>
              <a:latin typeface="+mn-lt"/>
              <a:ea typeface="Calibri"/>
              <a:cs typeface="Calibri"/>
              <a:sym typeface="Calibri"/>
              <a:hlinkClick r:id="rId3"/>
            </a:endParaRPr>
          </a:p>
          <a:p>
            <a:pPr marL="685800" lvl="7"/>
            <a:endParaRPr lang="en-US" sz="1800" b="1" dirty="0">
              <a:solidFill>
                <a:schemeClr val="tx1"/>
              </a:solidFill>
              <a:latin typeface="+mn-lt"/>
            </a:endParaRPr>
          </a:p>
          <a:p>
            <a:pPr marL="285750" indent="-285750">
              <a:buFont typeface="Arial" panose="020B0604020202020204" pitchFamily="34" charset="0"/>
              <a:buChar char="•"/>
            </a:pPr>
            <a:endParaRPr lang="en-US" sz="1800" dirty="0"/>
          </a:p>
        </p:txBody>
      </p:sp>
      <p:grpSp>
        <p:nvGrpSpPr>
          <p:cNvPr id="10" name="Group 9">
            <a:extLst>
              <a:ext uri="{FF2B5EF4-FFF2-40B4-BE49-F238E27FC236}">
                <a16:creationId xmlns:a16="http://schemas.microsoft.com/office/drawing/2014/main" id="{59BBA4C4-78BE-554B-A6D3-40A53DB0E55E}"/>
              </a:ext>
            </a:extLst>
          </p:cNvPr>
          <p:cNvGrpSpPr/>
          <p:nvPr/>
        </p:nvGrpSpPr>
        <p:grpSpPr>
          <a:xfrm>
            <a:off x="5372542" y="365760"/>
            <a:ext cx="3492500" cy="2324100"/>
            <a:chOff x="5112568" y="318212"/>
            <a:chExt cx="3492500" cy="2324100"/>
          </a:xfrm>
        </p:grpSpPr>
        <p:pic>
          <p:nvPicPr>
            <p:cNvPr id="11" name="Picture 10">
              <a:extLst>
                <a:ext uri="{FF2B5EF4-FFF2-40B4-BE49-F238E27FC236}">
                  <a16:creationId xmlns:a16="http://schemas.microsoft.com/office/drawing/2014/main" id="{329A95AF-B7F4-BD45-A815-031C6A69AE01}"/>
                </a:ext>
              </a:extLst>
            </p:cNvPr>
            <p:cNvPicPr>
              <a:picLocks noChangeAspect="1"/>
            </p:cNvPicPr>
            <p:nvPr/>
          </p:nvPicPr>
          <p:blipFill>
            <a:blip r:embed="rId4"/>
            <a:stretch>
              <a:fillRect/>
            </a:stretch>
          </p:blipFill>
          <p:spPr>
            <a:xfrm>
              <a:off x="5112568" y="318212"/>
              <a:ext cx="3492500" cy="2324100"/>
            </a:xfrm>
            <a:prstGeom prst="rect">
              <a:avLst/>
            </a:prstGeom>
          </p:spPr>
        </p:pic>
        <p:pic>
          <p:nvPicPr>
            <p:cNvPr id="12" name="Picture 11">
              <a:extLst>
                <a:ext uri="{FF2B5EF4-FFF2-40B4-BE49-F238E27FC236}">
                  <a16:creationId xmlns:a16="http://schemas.microsoft.com/office/drawing/2014/main" id="{349B75AE-44B0-164D-8CAB-B90F0BD840E3}"/>
                </a:ext>
              </a:extLst>
            </p:cNvPr>
            <p:cNvPicPr>
              <a:picLocks noChangeAspect="1"/>
            </p:cNvPicPr>
            <p:nvPr/>
          </p:nvPicPr>
          <p:blipFill>
            <a:blip r:embed="rId5"/>
            <a:stretch>
              <a:fillRect/>
            </a:stretch>
          </p:blipFill>
          <p:spPr>
            <a:xfrm>
              <a:off x="5286182" y="736888"/>
              <a:ext cx="998163" cy="885943"/>
            </a:xfrm>
            <a:prstGeom prst="rect">
              <a:avLst/>
            </a:prstGeom>
          </p:spPr>
        </p:pic>
      </p:grpSp>
      <p:sp>
        <p:nvSpPr>
          <p:cNvPr id="5" name="TextBox 4">
            <a:extLst>
              <a:ext uri="{FF2B5EF4-FFF2-40B4-BE49-F238E27FC236}">
                <a16:creationId xmlns:a16="http://schemas.microsoft.com/office/drawing/2014/main" id="{9FEE4861-4B75-ED47-8128-FBE62C1116FF}"/>
              </a:ext>
            </a:extLst>
          </p:cNvPr>
          <p:cNvSpPr txBox="1"/>
          <p:nvPr/>
        </p:nvSpPr>
        <p:spPr>
          <a:xfrm>
            <a:off x="593724" y="2415540"/>
            <a:ext cx="8271318" cy="5078313"/>
          </a:xfrm>
          <a:prstGeom prst="rect">
            <a:avLst/>
          </a:prstGeom>
          <a:noFill/>
        </p:spPr>
        <p:txBody>
          <a:bodyPr wrap="square" rtlCol="0">
            <a:spAutoFit/>
          </a:bodyPr>
          <a:lstStyle/>
          <a:p>
            <a:r>
              <a:rPr lang="en-US" sz="2400" kern="1200" dirty="0">
                <a:solidFill>
                  <a:schemeClr val="dk1"/>
                </a:solidFill>
                <a:latin typeface="+mn-lt"/>
                <a:ea typeface="Calibri"/>
                <a:cs typeface="Calibri"/>
                <a:sym typeface="Calibri"/>
              </a:rPr>
              <a:t>Pluggable ReactJS section that allows rendering of the  UI to happen across and outside the DOM</a:t>
            </a:r>
          </a:p>
          <a:p>
            <a:endParaRPr lang="en-US" sz="2400" i="1" kern="1200" dirty="0">
              <a:solidFill>
                <a:schemeClr val="dk1"/>
              </a:solidFill>
              <a:latin typeface="+mn-lt"/>
              <a:ea typeface="Calibri"/>
              <a:cs typeface="Calibri"/>
              <a:sym typeface="Calibri"/>
              <a:hlinkClick r:id="rId3"/>
            </a:endParaRPr>
          </a:p>
          <a:p>
            <a:pPr marL="342900" indent="-342900">
              <a:buFont typeface="Arial" panose="020B0604020202020204" pitchFamily="34" charset="0"/>
              <a:buChar char="•"/>
            </a:pPr>
            <a:r>
              <a:rPr lang="en-US" sz="2400" i="1" kern="1200" dirty="0">
                <a:solidFill>
                  <a:schemeClr val="dk1"/>
                </a:solidFill>
                <a:latin typeface="+mn-lt"/>
                <a:ea typeface="Calibri"/>
                <a:cs typeface="Calibri"/>
                <a:sym typeface="Calibri"/>
                <a:hlinkClick r:id="rId3"/>
              </a:rPr>
              <a:t>ReactJS DOM Renderer</a:t>
            </a:r>
            <a:r>
              <a:rPr lang="en-US" sz="2400" i="1" kern="1200" dirty="0">
                <a:solidFill>
                  <a:schemeClr val="dk1"/>
                </a:solidFill>
                <a:latin typeface="+mn-lt"/>
                <a:ea typeface="Calibri"/>
                <a:cs typeface="Calibri"/>
                <a:sym typeface="Calibri"/>
              </a:rPr>
              <a:t>  </a:t>
            </a:r>
            <a:r>
              <a:rPr lang="en-US" sz="2400" kern="1200" dirty="0">
                <a:solidFill>
                  <a:schemeClr val="dk1"/>
                </a:solidFill>
                <a:latin typeface="+mn-lt"/>
                <a:ea typeface="Calibri"/>
                <a:cs typeface="Calibri"/>
                <a:sym typeface="Calibri"/>
              </a:rPr>
              <a:t>renders React components to the DOM</a:t>
            </a:r>
          </a:p>
          <a:p>
            <a:pPr marL="342900" indent="-342900">
              <a:buFont typeface="Arial" panose="020B0604020202020204" pitchFamily="34" charset="0"/>
              <a:buChar char="•"/>
            </a:pPr>
            <a:endParaRPr lang="en-US" sz="2400" i="1" kern="1200" dirty="0">
              <a:solidFill>
                <a:schemeClr val="dk1"/>
              </a:solidFill>
              <a:latin typeface="Calibri"/>
              <a:ea typeface="Calibri"/>
              <a:cs typeface="Calibri"/>
              <a:sym typeface="Calibri"/>
              <a:hlinkClick r:id="rId6"/>
            </a:endParaRPr>
          </a:p>
          <a:p>
            <a:pPr marL="342900" indent="-342900">
              <a:buFont typeface="Arial" panose="020B0604020202020204" pitchFamily="34" charset="0"/>
              <a:buChar char="•"/>
            </a:pPr>
            <a:r>
              <a:rPr lang="en-US" sz="2400" i="1" kern="1200" dirty="0">
                <a:solidFill>
                  <a:schemeClr val="dk1"/>
                </a:solidFill>
                <a:latin typeface="+mn-lt"/>
                <a:ea typeface="Calibri"/>
                <a:cs typeface="Calibri"/>
                <a:sym typeface="Calibri"/>
                <a:hlinkClick r:id="rId6"/>
              </a:rPr>
              <a:t>ReactJS Native Renderer</a:t>
            </a:r>
            <a:r>
              <a:rPr lang="en-US" sz="2400" i="1" kern="1200" dirty="0">
                <a:solidFill>
                  <a:schemeClr val="dk1"/>
                </a:solidFill>
                <a:latin typeface="+mn-lt"/>
                <a:ea typeface="Calibri"/>
                <a:cs typeface="Calibri"/>
                <a:sym typeface="Calibri"/>
              </a:rPr>
              <a:t>  </a:t>
            </a:r>
            <a:r>
              <a:rPr lang="en-US" sz="2400" kern="1200" dirty="0">
                <a:solidFill>
                  <a:schemeClr val="dk1"/>
                </a:solidFill>
                <a:latin typeface="+mn-lt"/>
                <a:ea typeface="Calibri"/>
                <a:cs typeface="Calibri"/>
                <a:sym typeface="Calibri"/>
              </a:rPr>
              <a:t>renders React components to native views</a:t>
            </a:r>
          </a:p>
          <a:p>
            <a:pPr marL="342900" indent="-342900">
              <a:buFont typeface="Arial" panose="020B0604020202020204" pitchFamily="34" charset="0"/>
              <a:buChar char="•"/>
            </a:pPr>
            <a:endParaRPr lang="en-US" sz="2400" i="1" kern="1200" dirty="0">
              <a:solidFill>
                <a:schemeClr val="dk1"/>
              </a:solidFill>
              <a:latin typeface="Calibri"/>
              <a:ea typeface="Calibri"/>
              <a:cs typeface="Calibri"/>
              <a:sym typeface="Calibri"/>
              <a:hlinkClick r:id="rId7"/>
            </a:endParaRPr>
          </a:p>
          <a:p>
            <a:pPr marL="342900" indent="-342900">
              <a:buFont typeface="Arial" panose="020B0604020202020204" pitchFamily="34" charset="0"/>
              <a:buChar char="•"/>
            </a:pPr>
            <a:r>
              <a:rPr lang="en-US" sz="2400" i="1" kern="1200" dirty="0">
                <a:solidFill>
                  <a:schemeClr val="dk1"/>
                </a:solidFill>
                <a:latin typeface="+mn-lt"/>
                <a:ea typeface="Calibri"/>
                <a:cs typeface="Calibri"/>
                <a:sym typeface="Calibri"/>
                <a:hlinkClick r:id="rId7"/>
              </a:rPr>
              <a:t>ReactJS Test Renderer</a:t>
            </a:r>
            <a:r>
              <a:rPr lang="en-US" sz="2400" i="1" kern="1200" dirty="0">
                <a:solidFill>
                  <a:schemeClr val="dk1"/>
                </a:solidFill>
                <a:latin typeface="+mn-lt"/>
                <a:ea typeface="Calibri"/>
                <a:cs typeface="Calibri"/>
                <a:sym typeface="Calibri"/>
              </a:rPr>
              <a:t>  </a:t>
            </a:r>
            <a:r>
              <a:rPr lang="en-US" sz="2400" kern="1200" dirty="0">
                <a:solidFill>
                  <a:schemeClr val="dk1"/>
                </a:solidFill>
                <a:latin typeface="+mn-lt"/>
                <a:ea typeface="Calibri"/>
                <a:cs typeface="Calibri"/>
                <a:sym typeface="Calibri"/>
              </a:rPr>
              <a:t>renders React components to JSON trees</a:t>
            </a:r>
          </a:p>
          <a:p>
            <a:pPr marL="1028700" lvl="1" indent="-342900">
              <a:lnSpc>
                <a:spcPct val="150000"/>
              </a:lnSpc>
              <a:buFont typeface="Wingdings" pitchFamily="2" charset="2"/>
              <a:buChar char="ü"/>
            </a:pPr>
            <a:endParaRPr lang="en-US" sz="2400" kern="1200" dirty="0">
              <a:solidFill>
                <a:schemeClr val="dk1"/>
              </a:solidFill>
              <a:latin typeface="+mn-lt"/>
              <a:cs typeface="Calibri"/>
              <a:sym typeface="Calibri"/>
            </a:endParaRPr>
          </a:p>
          <a:p>
            <a:pPr marL="285750" lvl="8" indent="-285750">
              <a:buFont typeface="Arial" panose="020B0604020202020204" pitchFamily="34" charset="0"/>
              <a:buChar char="•"/>
            </a:pPr>
            <a:endParaRPr lang="en-US" sz="2400" dirty="0">
              <a:latin typeface="+mn-lt"/>
            </a:endParaRPr>
          </a:p>
        </p:txBody>
      </p:sp>
    </p:spTree>
    <p:extLst>
      <p:ext uri="{BB962C8B-B14F-4D97-AF65-F5344CB8AC3E}">
        <p14:creationId xmlns:p14="http://schemas.microsoft.com/office/powerpoint/2010/main" val="1191107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3" name="Shape 683"/>
          <p:cNvSpPr txBox="1">
            <a:spLocks noGrp="1"/>
          </p:cNvSpPr>
          <p:nvPr>
            <p:ph type="title"/>
          </p:nvPr>
        </p:nvSpPr>
        <p:spPr>
          <a:xfrm>
            <a:off x="593724" y="676275"/>
            <a:ext cx="10042319" cy="571500"/>
          </a:xfrm>
          <a:prstGeom prst="rect">
            <a:avLst/>
          </a:prstGeom>
          <a:noFill/>
          <a:ln>
            <a:noFill/>
          </a:ln>
        </p:spPr>
        <p:txBody>
          <a:bodyPr spcFirstLastPara="1" wrap="square" lIns="91425" tIns="0" rIns="91425" bIns="0" anchor="b" anchorCtr="0">
            <a:noAutofit/>
          </a:bodyPr>
          <a:lstStyle/>
          <a:p>
            <a:pPr lvl="0"/>
            <a:r>
              <a:rPr lang="en-US" dirty="0"/>
              <a:t>REACT FIBER</a:t>
            </a:r>
            <a:endParaRPr sz="3000" b="1" i="0" u="none" strike="noStrike" cap="none" dirty="0">
              <a:solidFill>
                <a:schemeClr val="dk2"/>
              </a:solidFill>
              <a:latin typeface="Arial"/>
              <a:ea typeface="Arial"/>
              <a:cs typeface="Arial"/>
              <a:sym typeface="Arial"/>
            </a:endParaRPr>
          </a:p>
        </p:txBody>
      </p:sp>
      <p:sp>
        <p:nvSpPr>
          <p:cNvPr id="3" name="Text Placeholder 2">
            <a:extLst>
              <a:ext uri="{FF2B5EF4-FFF2-40B4-BE49-F238E27FC236}">
                <a16:creationId xmlns:a16="http://schemas.microsoft.com/office/drawing/2014/main" id="{84008D1B-2380-0B4D-B37D-C52B0D2247FE}"/>
              </a:ext>
            </a:extLst>
          </p:cNvPr>
          <p:cNvSpPr>
            <a:spLocks noGrp="1"/>
          </p:cNvSpPr>
          <p:nvPr>
            <p:ph type="body" idx="1"/>
          </p:nvPr>
        </p:nvSpPr>
        <p:spPr>
          <a:xfrm>
            <a:off x="9690426" y="3654881"/>
            <a:ext cx="10045443" cy="4278156"/>
          </a:xfrm>
        </p:spPr>
        <p:txBody>
          <a:bodyPr/>
          <a:lstStyle/>
          <a:p>
            <a:pPr marL="228600" indent="0"/>
            <a:endParaRPr lang="en-US" sz="2400" b="0" dirty="0">
              <a:solidFill>
                <a:schemeClr val="tx1"/>
              </a:solidFill>
            </a:endParaRPr>
          </a:p>
          <a:p>
            <a:pPr marL="1028700" lvl="1" indent="-342900">
              <a:buFont typeface="Arial" panose="020B0604020202020204" pitchFamily="34" charset="0"/>
              <a:buChar char="•"/>
            </a:pPr>
            <a:endParaRPr lang="en-US" b="0" dirty="0"/>
          </a:p>
          <a:p>
            <a:pPr marL="971550" lvl="1" indent="-285750">
              <a:buFont typeface="Wingdings" pitchFamily="2" charset="2"/>
              <a:buChar char="Ø"/>
            </a:pPr>
            <a:endParaRPr lang="en-US" sz="3200" dirty="0">
              <a:solidFill>
                <a:schemeClr val="tx1"/>
              </a:solidFill>
            </a:endParaRPr>
          </a:p>
          <a:p>
            <a:pPr marL="514350" indent="-285750">
              <a:buFont typeface="Wingdings" pitchFamily="2" charset="2"/>
              <a:buChar char="Ø"/>
            </a:pPr>
            <a:endParaRPr lang="en-US" sz="1800" dirty="0">
              <a:solidFill>
                <a:schemeClr val="tx1"/>
              </a:solidFill>
            </a:endParaRPr>
          </a:p>
        </p:txBody>
      </p:sp>
      <p:sp>
        <p:nvSpPr>
          <p:cNvPr id="9" name="TextBox 8">
            <a:extLst>
              <a:ext uri="{FF2B5EF4-FFF2-40B4-BE49-F238E27FC236}">
                <a16:creationId xmlns:a16="http://schemas.microsoft.com/office/drawing/2014/main" id="{E1CEE5C1-1EBE-3640-B9B8-23D85E2F1551}"/>
              </a:ext>
            </a:extLst>
          </p:cNvPr>
          <p:cNvSpPr txBox="1"/>
          <p:nvPr/>
        </p:nvSpPr>
        <p:spPr>
          <a:xfrm>
            <a:off x="593724" y="1022262"/>
            <a:ext cx="8510107" cy="1815882"/>
          </a:xfrm>
          <a:prstGeom prst="rect">
            <a:avLst/>
          </a:prstGeom>
          <a:noFill/>
        </p:spPr>
        <p:txBody>
          <a:bodyPr wrap="square" rtlCol="0">
            <a:spAutoFit/>
          </a:bodyPr>
          <a:lstStyle/>
          <a:p>
            <a:pPr>
              <a:lnSpc>
                <a:spcPct val="200000"/>
              </a:lnSpc>
            </a:pPr>
            <a:r>
              <a:rPr lang="en-US" sz="2400" b="1" kern="1200" dirty="0">
                <a:solidFill>
                  <a:srgbClr val="00B0F0"/>
                </a:solidFill>
                <a:latin typeface="+mn-lt"/>
                <a:ea typeface="Calibri"/>
                <a:cs typeface="Calibri"/>
                <a:sym typeface="Calibri"/>
              </a:rPr>
              <a:t>Reconciler</a:t>
            </a:r>
            <a:r>
              <a:rPr lang="en-US" sz="2800" b="1" kern="1200" dirty="0">
                <a:solidFill>
                  <a:schemeClr val="dk1"/>
                </a:solidFill>
                <a:ea typeface="Calibri"/>
                <a:cs typeface="Calibri"/>
                <a:sym typeface="Calibri"/>
              </a:rPr>
              <a:t> </a:t>
            </a:r>
            <a:endParaRPr lang="en-US" sz="2800" b="1" kern="1200" dirty="0">
              <a:solidFill>
                <a:schemeClr val="tx1"/>
              </a:solidFill>
              <a:ea typeface="Calibri"/>
              <a:cs typeface="Calibri"/>
              <a:sym typeface="Calibri"/>
            </a:endParaRPr>
          </a:p>
          <a:p>
            <a:pPr marL="685800" lvl="7"/>
            <a:endParaRPr lang="en-US" sz="2000" i="1" kern="1200" dirty="0">
              <a:solidFill>
                <a:schemeClr val="dk1"/>
              </a:solidFill>
              <a:latin typeface="+mn-lt"/>
              <a:ea typeface="Calibri"/>
              <a:cs typeface="Calibri"/>
              <a:sym typeface="Calibri"/>
              <a:hlinkClick r:id="rId3"/>
            </a:endParaRPr>
          </a:p>
          <a:p>
            <a:pPr marL="685800" lvl="7"/>
            <a:endParaRPr lang="en-US" sz="1800" b="1" dirty="0">
              <a:solidFill>
                <a:schemeClr val="tx1"/>
              </a:solidFill>
              <a:latin typeface="+mn-lt"/>
            </a:endParaRPr>
          </a:p>
          <a:p>
            <a:pPr marL="285750" indent="-285750">
              <a:buFont typeface="Arial" panose="020B0604020202020204" pitchFamily="34" charset="0"/>
              <a:buChar char="•"/>
            </a:pPr>
            <a:endParaRPr lang="en-US" sz="1800" dirty="0"/>
          </a:p>
        </p:txBody>
      </p:sp>
      <p:grpSp>
        <p:nvGrpSpPr>
          <p:cNvPr id="10" name="Group 9">
            <a:extLst>
              <a:ext uri="{FF2B5EF4-FFF2-40B4-BE49-F238E27FC236}">
                <a16:creationId xmlns:a16="http://schemas.microsoft.com/office/drawing/2014/main" id="{59BBA4C4-78BE-554B-A6D3-40A53DB0E55E}"/>
              </a:ext>
            </a:extLst>
          </p:cNvPr>
          <p:cNvGrpSpPr/>
          <p:nvPr/>
        </p:nvGrpSpPr>
        <p:grpSpPr>
          <a:xfrm>
            <a:off x="5371259" y="37579"/>
            <a:ext cx="2999119" cy="1978787"/>
            <a:chOff x="5112568" y="318212"/>
            <a:chExt cx="3492500" cy="2324100"/>
          </a:xfrm>
        </p:grpSpPr>
        <p:pic>
          <p:nvPicPr>
            <p:cNvPr id="11" name="Picture 10">
              <a:extLst>
                <a:ext uri="{FF2B5EF4-FFF2-40B4-BE49-F238E27FC236}">
                  <a16:creationId xmlns:a16="http://schemas.microsoft.com/office/drawing/2014/main" id="{329A95AF-B7F4-BD45-A815-031C6A69AE01}"/>
                </a:ext>
              </a:extLst>
            </p:cNvPr>
            <p:cNvPicPr>
              <a:picLocks noChangeAspect="1"/>
            </p:cNvPicPr>
            <p:nvPr/>
          </p:nvPicPr>
          <p:blipFill>
            <a:blip r:embed="rId4"/>
            <a:stretch>
              <a:fillRect/>
            </a:stretch>
          </p:blipFill>
          <p:spPr>
            <a:xfrm>
              <a:off x="5112568" y="318212"/>
              <a:ext cx="3492500" cy="2324100"/>
            </a:xfrm>
            <a:prstGeom prst="rect">
              <a:avLst/>
            </a:prstGeom>
          </p:spPr>
        </p:pic>
        <p:pic>
          <p:nvPicPr>
            <p:cNvPr id="12" name="Picture 11">
              <a:extLst>
                <a:ext uri="{FF2B5EF4-FFF2-40B4-BE49-F238E27FC236}">
                  <a16:creationId xmlns:a16="http://schemas.microsoft.com/office/drawing/2014/main" id="{349B75AE-44B0-164D-8CAB-B90F0BD840E3}"/>
                </a:ext>
              </a:extLst>
            </p:cNvPr>
            <p:cNvPicPr>
              <a:picLocks noChangeAspect="1"/>
            </p:cNvPicPr>
            <p:nvPr/>
          </p:nvPicPr>
          <p:blipFill>
            <a:blip r:embed="rId5"/>
            <a:stretch>
              <a:fillRect/>
            </a:stretch>
          </p:blipFill>
          <p:spPr>
            <a:xfrm>
              <a:off x="5286182" y="736888"/>
              <a:ext cx="998163" cy="885943"/>
            </a:xfrm>
            <a:prstGeom prst="rect">
              <a:avLst/>
            </a:prstGeom>
          </p:spPr>
        </p:pic>
      </p:grpSp>
      <p:sp>
        <p:nvSpPr>
          <p:cNvPr id="5" name="TextBox 4">
            <a:extLst>
              <a:ext uri="{FF2B5EF4-FFF2-40B4-BE49-F238E27FC236}">
                <a16:creationId xmlns:a16="http://schemas.microsoft.com/office/drawing/2014/main" id="{9FEE4861-4B75-ED47-8128-FBE62C1116FF}"/>
              </a:ext>
            </a:extLst>
          </p:cNvPr>
          <p:cNvSpPr txBox="1"/>
          <p:nvPr/>
        </p:nvSpPr>
        <p:spPr>
          <a:xfrm>
            <a:off x="593724" y="2016366"/>
            <a:ext cx="8271318" cy="5139869"/>
          </a:xfrm>
          <a:prstGeom prst="rect">
            <a:avLst/>
          </a:prstGeom>
          <a:noFill/>
        </p:spPr>
        <p:txBody>
          <a:bodyPr wrap="square" rtlCol="0">
            <a:spAutoFit/>
          </a:bodyPr>
          <a:lstStyle/>
          <a:p>
            <a:pPr marL="342900" indent="-342900">
              <a:buFont typeface="Arial" panose="020B0604020202020204" pitchFamily="34" charset="0"/>
              <a:buChar char="•"/>
            </a:pPr>
            <a:r>
              <a:rPr lang="en-US" sz="2400" kern="1200" dirty="0">
                <a:solidFill>
                  <a:schemeClr val="dk1"/>
                </a:solidFill>
                <a:latin typeface="+mn-lt"/>
                <a:ea typeface="Calibri"/>
                <a:cs typeface="Calibri"/>
                <a:sym typeface="Calibri"/>
              </a:rPr>
              <a:t>used by the </a:t>
            </a:r>
            <a:r>
              <a:rPr lang="en-US" sz="2400" b="1" kern="1200" dirty="0">
                <a:solidFill>
                  <a:schemeClr val="dk1"/>
                </a:solidFill>
                <a:latin typeface="+mn-lt"/>
                <a:ea typeface="Calibri"/>
                <a:cs typeface="Calibri"/>
                <a:sym typeface="Calibri"/>
              </a:rPr>
              <a:t>Renderer</a:t>
            </a:r>
            <a:r>
              <a:rPr lang="en-US" sz="2400" kern="1200" dirty="0">
                <a:solidFill>
                  <a:schemeClr val="dk1"/>
                </a:solidFill>
                <a:latin typeface="+mn-lt"/>
                <a:ea typeface="Calibri"/>
                <a:cs typeface="Calibri"/>
                <a:sym typeface="Calibri"/>
              </a:rPr>
              <a:t> to perform updates to the DOM</a:t>
            </a:r>
          </a:p>
          <a:p>
            <a:pPr marL="342900" indent="-342900">
              <a:buFont typeface="Arial" panose="020B0604020202020204" pitchFamily="34" charset="0"/>
              <a:buChar char="•"/>
            </a:pPr>
            <a:endParaRPr lang="en-US" sz="2400" kern="1200" dirty="0">
              <a:solidFill>
                <a:schemeClr val="dk1"/>
              </a:solidFill>
              <a:latin typeface="+mn-lt"/>
              <a:ea typeface="Calibri"/>
              <a:cs typeface="Calibri"/>
              <a:sym typeface="Calibri"/>
            </a:endParaRPr>
          </a:p>
          <a:p>
            <a:pPr marL="342900" indent="-342900">
              <a:buFont typeface="Arial" panose="020B0604020202020204" pitchFamily="34" charset="0"/>
              <a:buChar char="•"/>
            </a:pPr>
            <a:r>
              <a:rPr lang="en-US" sz="2400" kern="1200" dirty="0">
                <a:solidFill>
                  <a:schemeClr val="dk1"/>
                </a:solidFill>
                <a:latin typeface="+mn-lt"/>
                <a:ea typeface="Calibri"/>
                <a:cs typeface="Calibri"/>
                <a:sym typeface="Calibri"/>
              </a:rPr>
              <a:t>With </a:t>
            </a:r>
            <a:r>
              <a:rPr lang="en-US" sz="2400" b="1" kern="1200" dirty="0">
                <a:solidFill>
                  <a:schemeClr val="dk1"/>
                </a:solidFill>
                <a:latin typeface="+mn-lt"/>
                <a:ea typeface="Calibri"/>
                <a:cs typeface="Calibri"/>
                <a:sym typeface="Calibri"/>
              </a:rPr>
              <a:t>React Fiber</a:t>
            </a:r>
            <a:r>
              <a:rPr lang="en-US" sz="2400" kern="1200" dirty="0">
                <a:solidFill>
                  <a:schemeClr val="dk1"/>
                </a:solidFill>
                <a:latin typeface="+mn-lt"/>
                <a:ea typeface="Calibri"/>
                <a:cs typeface="Calibri"/>
                <a:sym typeface="Calibri"/>
              </a:rPr>
              <a:t>, the new </a:t>
            </a:r>
            <a:r>
              <a:rPr lang="en-US" sz="2400" b="1" kern="1200" dirty="0">
                <a:solidFill>
                  <a:schemeClr val="dk1"/>
                </a:solidFill>
                <a:latin typeface="+mn-lt"/>
                <a:ea typeface="Calibri"/>
                <a:cs typeface="Calibri"/>
                <a:sym typeface="Calibri"/>
              </a:rPr>
              <a:t>Reconciler</a:t>
            </a:r>
            <a:r>
              <a:rPr lang="en-US" sz="2400" kern="1200" dirty="0">
                <a:solidFill>
                  <a:schemeClr val="dk1"/>
                </a:solidFill>
                <a:latin typeface="+mn-lt"/>
                <a:ea typeface="Calibri"/>
                <a:cs typeface="Calibri"/>
                <a:sym typeface="Calibri"/>
              </a:rPr>
              <a:t> has the ability to do the following:</a:t>
            </a:r>
          </a:p>
          <a:p>
            <a:pPr marL="1028700" lvl="1" indent="-342900">
              <a:buFont typeface="Wingdings" pitchFamily="2" charset="2"/>
              <a:buChar char="ü"/>
            </a:pPr>
            <a:endParaRPr lang="en-US" sz="2000" dirty="0">
              <a:solidFill>
                <a:schemeClr val="tx1"/>
              </a:solidFill>
              <a:sym typeface="Calibri"/>
            </a:endParaRPr>
          </a:p>
          <a:p>
            <a:pPr marL="1028700" lvl="1" indent="-342900">
              <a:buFont typeface="Wingdings" pitchFamily="2" charset="2"/>
              <a:buChar char="ü"/>
            </a:pPr>
            <a:r>
              <a:rPr lang="en-US" sz="2400" kern="1200" dirty="0">
                <a:solidFill>
                  <a:schemeClr val="dk1"/>
                </a:solidFill>
                <a:latin typeface="+mn-lt"/>
                <a:ea typeface="Calibri"/>
                <a:cs typeface="Calibri"/>
                <a:sym typeface="Calibri"/>
              </a:rPr>
              <a:t>Split interruptible work into chunks</a:t>
            </a:r>
          </a:p>
          <a:p>
            <a:pPr marL="1028700" lvl="1" indent="-342900">
              <a:buFont typeface="Wingdings" pitchFamily="2" charset="2"/>
              <a:buChar char="ü"/>
            </a:pPr>
            <a:endParaRPr lang="en-US" sz="2400" kern="1200" dirty="0">
              <a:solidFill>
                <a:schemeClr val="dk1"/>
              </a:solidFill>
              <a:latin typeface="+mn-lt"/>
              <a:ea typeface="Calibri"/>
              <a:cs typeface="Calibri"/>
              <a:sym typeface="Calibri"/>
            </a:endParaRPr>
          </a:p>
          <a:p>
            <a:pPr marL="1028700" lvl="1" indent="-342900">
              <a:buFont typeface="Wingdings" pitchFamily="2" charset="2"/>
              <a:buChar char="ü"/>
            </a:pPr>
            <a:r>
              <a:rPr lang="en-US" sz="2400" kern="1200" dirty="0">
                <a:solidFill>
                  <a:schemeClr val="dk1"/>
                </a:solidFill>
                <a:latin typeface="+mn-lt"/>
                <a:ea typeface="Calibri"/>
                <a:cs typeface="Calibri"/>
                <a:sym typeface="Calibri"/>
              </a:rPr>
              <a:t>Pause work and come back to it later</a:t>
            </a:r>
          </a:p>
          <a:p>
            <a:pPr marL="1028700" lvl="1" indent="-342900">
              <a:buFont typeface="Wingdings" pitchFamily="2" charset="2"/>
              <a:buChar char="ü"/>
            </a:pPr>
            <a:endParaRPr lang="en-US" sz="2400" kern="1200" dirty="0">
              <a:solidFill>
                <a:schemeClr val="dk1"/>
              </a:solidFill>
              <a:latin typeface="+mn-lt"/>
              <a:ea typeface="Calibri"/>
              <a:cs typeface="Calibri"/>
              <a:sym typeface="Calibri"/>
            </a:endParaRPr>
          </a:p>
          <a:p>
            <a:pPr marL="1028700" lvl="1" indent="-342900">
              <a:buFont typeface="Wingdings" pitchFamily="2" charset="2"/>
              <a:buChar char="ü"/>
            </a:pPr>
            <a:r>
              <a:rPr lang="en-US" sz="2400" kern="1200" dirty="0">
                <a:solidFill>
                  <a:schemeClr val="dk1"/>
                </a:solidFill>
                <a:latin typeface="+mn-lt"/>
                <a:ea typeface="Calibri"/>
                <a:cs typeface="Calibri"/>
                <a:sym typeface="Calibri"/>
              </a:rPr>
              <a:t>Reuse previously completed work</a:t>
            </a:r>
          </a:p>
          <a:p>
            <a:pPr marL="1028700" lvl="1" indent="-342900">
              <a:buFont typeface="Wingdings" pitchFamily="2" charset="2"/>
              <a:buChar char="ü"/>
            </a:pPr>
            <a:endParaRPr lang="en-US" sz="2400" kern="1200" dirty="0">
              <a:solidFill>
                <a:schemeClr val="dk1"/>
              </a:solidFill>
              <a:latin typeface="+mn-lt"/>
              <a:ea typeface="Calibri"/>
              <a:cs typeface="Calibri"/>
              <a:sym typeface="Calibri"/>
            </a:endParaRPr>
          </a:p>
          <a:p>
            <a:pPr marL="1028700" lvl="1" indent="-342900">
              <a:buFont typeface="Wingdings" pitchFamily="2" charset="2"/>
              <a:buChar char="ü"/>
            </a:pPr>
            <a:r>
              <a:rPr lang="en-US" sz="2400" kern="1200" dirty="0">
                <a:solidFill>
                  <a:schemeClr val="dk1"/>
                </a:solidFill>
                <a:latin typeface="+mn-lt"/>
                <a:ea typeface="Calibri"/>
                <a:cs typeface="Calibri"/>
                <a:sym typeface="Calibri"/>
              </a:rPr>
              <a:t>And abort work</a:t>
            </a:r>
          </a:p>
          <a:p>
            <a:pPr marL="1028700" lvl="1" indent="-342900">
              <a:buFont typeface="Wingdings" pitchFamily="2" charset="2"/>
              <a:buChar char="ü"/>
            </a:pPr>
            <a:endParaRPr lang="en-US" sz="2400" kern="1200" dirty="0">
              <a:solidFill>
                <a:schemeClr val="dk1"/>
              </a:solidFill>
              <a:latin typeface="+mn-lt"/>
              <a:cs typeface="Calibri"/>
              <a:sym typeface="Calibri"/>
            </a:endParaRPr>
          </a:p>
          <a:p>
            <a:pPr marL="285750" lvl="8" indent="-285750">
              <a:buFont typeface="Arial" panose="020B0604020202020204" pitchFamily="34" charset="0"/>
              <a:buChar char="•"/>
            </a:pPr>
            <a:endParaRPr lang="en-US" sz="2000" dirty="0">
              <a:solidFill>
                <a:schemeClr val="tx1"/>
              </a:solidFill>
            </a:endParaRPr>
          </a:p>
        </p:txBody>
      </p:sp>
    </p:spTree>
    <p:extLst>
      <p:ext uri="{BB962C8B-B14F-4D97-AF65-F5344CB8AC3E}">
        <p14:creationId xmlns:p14="http://schemas.microsoft.com/office/powerpoint/2010/main" val="2607955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2" name="Shape 612"/>
          <p:cNvSpPr txBox="1">
            <a:spLocks noGrp="1"/>
          </p:cNvSpPr>
          <p:nvPr>
            <p:ph type="title"/>
          </p:nvPr>
        </p:nvSpPr>
        <p:spPr>
          <a:xfrm>
            <a:off x="594360" y="676656"/>
            <a:ext cx="8166672" cy="571500"/>
          </a:xfrm>
          <a:prstGeom prst="rect">
            <a:avLst/>
          </a:prstGeom>
          <a:noFill/>
          <a:ln>
            <a:noFill/>
          </a:ln>
        </p:spPr>
        <p:txBody>
          <a:bodyPr spcFirstLastPara="1" wrap="square" lIns="91425" tIns="0" rIns="91425" bIns="0" anchor="b" anchorCtr="0">
            <a:noAutofit/>
          </a:bodyPr>
          <a:lstStyle/>
          <a:p>
            <a:pPr marL="0" marR="0" lvl="0" indent="0" algn="l" rtl="0">
              <a:spcBef>
                <a:spcPts val="0"/>
              </a:spcBef>
              <a:spcAft>
                <a:spcPts val="0"/>
              </a:spcAft>
              <a:buNone/>
            </a:pPr>
            <a:r>
              <a:rPr lang="en-US" sz="3000" b="1" i="0" u="none" strike="noStrike" cap="none" dirty="0">
                <a:solidFill>
                  <a:schemeClr val="dk2"/>
                </a:solidFill>
                <a:latin typeface="Arial"/>
                <a:ea typeface="Arial"/>
                <a:cs typeface="Arial"/>
                <a:sym typeface="Arial"/>
              </a:rPr>
              <a:t>REACT 16 FEATURES</a:t>
            </a:r>
            <a:endParaRPr sz="3000" b="1" i="0" u="none" strike="noStrike" cap="none" dirty="0">
              <a:solidFill>
                <a:schemeClr val="dk2"/>
              </a:solidFill>
              <a:latin typeface="Arial"/>
              <a:ea typeface="Arial"/>
              <a:cs typeface="Arial"/>
              <a:sym typeface="Arial"/>
            </a:endParaRPr>
          </a:p>
        </p:txBody>
      </p:sp>
      <p:grpSp>
        <p:nvGrpSpPr>
          <p:cNvPr id="19" name="Group 18">
            <a:extLst>
              <a:ext uri="{FF2B5EF4-FFF2-40B4-BE49-F238E27FC236}">
                <a16:creationId xmlns:a16="http://schemas.microsoft.com/office/drawing/2014/main" id="{564F3AA8-C59A-1B44-BA4F-649BDBEBA040}"/>
              </a:ext>
            </a:extLst>
          </p:cNvPr>
          <p:cNvGrpSpPr/>
          <p:nvPr/>
        </p:nvGrpSpPr>
        <p:grpSpPr>
          <a:xfrm>
            <a:off x="825719" y="1573125"/>
            <a:ext cx="8021716" cy="617838"/>
            <a:chOff x="541513" y="1359242"/>
            <a:chExt cx="8166671" cy="617838"/>
          </a:xfrm>
        </p:grpSpPr>
        <p:sp>
          <p:nvSpPr>
            <p:cNvPr id="20" name="Pentagon 19">
              <a:extLst>
                <a:ext uri="{FF2B5EF4-FFF2-40B4-BE49-F238E27FC236}">
                  <a16:creationId xmlns:a16="http://schemas.microsoft.com/office/drawing/2014/main" id="{C5C09DB4-62BC-3B4E-B730-BAE55368DBFE}"/>
                </a:ext>
              </a:extLst>
            </p:cNvPr>
            <p:cNvSpPr/>
            <p:nvPr/>
          </p:nvSpPr>
          <p:spPr>
            <a:xfrm>
              <a:off x="541513" y="1359242"/>
              <a:ext cx="8166671" cy="617838"/>
            </a:xfrm>
            <a:prstGeom prst="homePlat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Fragments &amp; Strings</a:t>
              </a:r>
            </a:p>
          </p:txBody>
        </p:sp>
        <p:pic>
          <p:nvPicPr>
            <p:cNvPr id="21" name="Picture 20">
              <a:extLst>
                <a:ext uri="{FF2B5EF4-FFF2-40B4-BE49-F238E27FC236}">
                  <a16:creationId xmlns:a16="http://schemas.microsoft.com/office/drawing/2014/main" id="{EB4D8687-9820-054D-8A64-26E5C7AEEF27}"/>
                </a:ext>
              </a:extLst>
            </p:cNvPr>
            <p:cNvPicPr>
              <a:picLocks noChangeAspect="1"/>
            </p:cNvPicPr>
            <p:nvPr/>
          </p:nvPicPr>
          <p:blipFill>
            <a:blip r:embed="rId3"/>
            <a:stretch>
              <a:fillRect/>
            </a:stretch>
          </p:blipFill>
          <p:spPr>
            <a:xfrm>
              <a:off x="8022442" y="1449495"/>
              <a:ext cx="480633" cy="426597"/>
            </a:xfrm>
            <a:prstGeom prst="rect">
              <a:avLst/>
            </a:prstGeom>
          </p:spPr>
        </p:pic>
      </p:grpSp>
      <p:sp>
        <p:nvSpPr>
          <p:cNvPr id="23" name="Pentagon 22">
            <a:extLst>
              <a:ext uri="{FF2B5EF4-FFF2-40B4-BE49-F238E27FC236}">
                <a16:creationId xmlns:a16="http://schemas.microsoft.com/office/drawing/2014/main" id="{3DBFF77E-1DB9-164F-A882-84D411DA37B0}"/>
              </a:ext>
            </a:extLst>
          </p:cNvPr>
          <p:cNvSpPr/>
          <p:nvPr/>
        </p:nvSpPr>
        <p:spPr>
          <a:xfrm>
            <a:off x="825719" y="2330708"/>
            <a:ext cx="8021716" cy="617838"/>
          </a:xfrm>
          <a:prstGeom prst="homePlat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Error Handling</a:t>
            </a:r>
          </a:p>
        </p:txBody>
      </p:sp>
      <p:sp>
        <p:nvSpPr>
          <p:cNvPr id="26" name="Pentagon 25">
            <a:extLst>
              <a:ext uri="{FF2B5EF4-FFF2-40B4-BE49-F238E27FC236}">
                <a16:creationId xmlns:a16="http://schemas.microsoft.com/office/drawing/2014/main" id="{B77997EC-F89F-7641-9D52-097CAD575A44}"/>
              </a:ext>
            </a:extLst>
          </p:cNvPr>
          <p:cNvSpPr/>
          <p:nvPr/>
        </p:nvSpPr>
        <p:spPr>
          <a:xfrm>
            <a:off x="825719" y="3088291"/>
            <a:ext cx="8021716" cy="617838"/>
          </a:xfrm>
          <a:prstGeom prst="homePlat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Portals</a:t>
            </a:r>
          </a:p>
        </p:txBody>
      </p:sp>
      <p:sp>
        <p:nvSpPr>
          <p:cNvPr id="29" name="Pentagon 28">
            <a:extLst>
              <a:ext uri="{FF2B5EF4-FFF2-40B4-BE49-F238E27FC236}">
                <a16:creationId xmlns:a16="http://schemas.microsoft.com/office/drawing/2014/main" id="{0E967A24-5A14-8943-BB8C-6C0A664EFCAB}"/>
              </a:ext>
            </a:extLst>
          </p:cNvPr>
          <p:cNvSpPr/>
          <p:nvPr/>
        </p:nvSpPr>
        <p:spPr>
          <a:xfrm>
            <a:off x="825719" y="3845874"/>
            <a:ext cx="8021716" cy="617838"/>
          </a:xfrm>
          <a:prstGeom prst="homePlat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Custom DOM attributes</a:t>
            </a:r>
          </a:p>
        </p:txBody>
      </p:sp>
      <p:sp>
        <p:nvSpPr>
          <p:cNvPr id="32" name="Pentagon 31">
            <a:extLst>
              <a:ext uri="{FF2B5EF4-FFF2-40B4-BE49-F238E27FC236}">
                <a16:creationId xmlns:a16="http://schemas.microsoft.com/office/drawing/2014/main" id="{3FD6D711-F07D-7340-AA28-0AFBECDA3347}"/>
              </a:ext>
            </a:extLst>
          </p:cNvPr>
          <p:cNvSpPr/>
          <p:nvPr/>
        </p:nvSpPr>
        <p:spPr>
          <a:xfrm>
            <a:off x="825719" y="4603457"/>
            <a:ext cx="8021716" cy="617838"/>
          </a:xfrm>
          <a:prstGeom prst="homePlat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Server Side Rendering</a:t>
            </a:r>
          </a:p>
        </p:txBody>
      </p:sp>
      <p:sp>
        <p:nvSpPr>
          <p:cNvPr id="35" name="Pentagon 34">
            <a:extLst>
              <a:ext uri="{FF2B5EF4-FFF2-40B4-BE49-F238E27FC236}">
                <a16:creationId xmlns:a16="http://schemas.microsoft.com/office/drawing/2014/main" id="{2FB21908-322A-F943-887D-B25CB3C0BB02}"/>
              </a:ext>
            </a:extLst>
          </p:cNvPr>
          <p:cNvSpPr/>
          <p:nvPr/>
        </p:nvSpPr>
        <p:spPr>
          <a:xfrm>
            <a:off x="825719" y="5361041"/>
            <a:ext cx="8021716" cy="617838"/>
          </a:xfrm>
          <a:prstGeom prst="homePlat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Breaking changes</a:t>
            </a:r>
          </a:p>
        </p:txBody>
      </p:sp>
      <p:pic>
        <p:nvPicPr>
          <p:cNvPr id="37" name="Picture 36">
            <a:extLst>
              <a:ext uri="{FF2B5EF4-FFF2-40B4-BE49-F238E27FC236}">
                <a16:creationId xmlns:a16="http://schemas.microsoft.com/office/drawing/2014/main" id="{22FB216A-2344-0949-9BF4-D6632D58C9DF}"/>
              </a:ext>
            </a:extLst>
          </p:cNvPr>
          <p:cNvPicPr>
            <a:picLocks noChangeAspect="1"/>
          </p:cNvPicPr>
          <p:nvPr/>
        </p:nvPicPr>
        <p:blipFill>
          <a:blip r:embed="rId3"/>
          <a:stretch>
            <a:fillRect/>
          </a:stretch>
        </p:blipFill>
        <p:spPr>
          <a:xfrm>
            <a:off x="8173865" y="2426328"/>
            <a:ext cx="472102" cy="426597"/>
          </a:xfrm>
          <a:prstGeom prst="rect">
            <a:avLst/>
          </a:prstGeom>
        </p:spPr>
      </p:pic>
      <p:pic>
        <p:nvPicPr>
          <p:cNvPr id="38" name="Picture 37">
            <a:extLst>
              <a:ext uri="{FF2B5EF4-FFF2-40B4-BE49-F238E27FC236}">
                <a16:creationId xmlns:a16="http://schemas.microsoft.com/office/drawing/2014/main" id="{9CA11938-9DCB-974E-AB65-2F084D827A15}"/>
              </a:ext>
            </a:extLst>
          </p:cNvPr>
          <p:cNvPicPr>
            <a:picLocks noChangeAspect="1"/>
          </p:cNvPicPr>
          <p:nvPr/>
        </p:nvPicPr>
        <p:blipFill>
          <a:blip r:embed="rId3"/>
          <a:stretch>
            <a:fillRect/>
          </a:stretch>
        </p:blipFill>
        <p:spPr>
          <a:xfrm>
            <a:off x="8173865" y="3183911"/>
            <a:ext cx="472102" cy="426597"/>
          </a:xfrm>
          <a:prstGeom prst="rect">
            <a:avLst/>
          </a:prstGeom>
        </p:spPr>
      </p:pic>
      <p:pic>
        <p:nvPicPr>
          <p:cNvPr id="39" name="Picture 38">
            <a:extLst>
              <a:ext uri="{FF2B5EF4-FFF2-40B4-BE49-F238E27FC236}">
                <a16:creationId xmlns:a16="http://schemas.microsoft.com/office/drawing/2014/main" id="{E6C6E737-381B-8F44-8233-C6B64EB4E84C}"/>
              </a:ext>
            </a:extLst>
          </p:cNvPr>
          <p:cNvPicPr>
            <a:picLocks noChangeAspect="1"/>
          </p:cNvPicPr>
          <p:nvPr/>
        </p:nvPicPr>
        <p:blipFill>
          <a:blip r:embed="rId3"/>
          <a:stretch>
            <a:fillRect/>
          </a:stretch>
        </p:blipFill>
        <p:spPr>
          <a:xfrm>
            <a:off x="8173865" y="3941494"/>
            <a:ext cx="472102" cy="426597"/>
          </a:xfrm>
          <a:prstGeom prst="rect">
            <a:avLst/>
          </a:prstGeom>
        </p:spPr>
      </p:pic>
      <p:pic>
        <p:nvPicPr>
          <p:cNvPr id="40" name="Picture 39">
            <a:extLst>
              <a:ext uri="{FF2B5EF4-FFF2-40B4-BE49-F238E27FC236}">
                <a16:creationId xmlns:a16="http://schemas.microsoft.com/office/drawing/2014/main" id="{F0CF6DFD-091A-154A-9040-B5D2623BBD64}"/>
              </a:ext>
            </a:extLst>
          </p:cNvPr>
          <p:cNvPicPr>
            <a:picLocks noChangeAspect="1"/>
          </p:cNvPicPr>
          <p:nvPr/>
        </p:nvPicPr>
        <p:blipFill>
          <a:blip r:embed="rId3"/>
          <a:stretch>
            <a:fillRect/>
          </a:stretch>
        </p:blipFill>
        <p:spPr>
          <a:xfrm>
            <a:off x="8173865" y="4699077"/>
            <a:ext cx="472102" cy="426597"/>
          </a:xfrm>
          <a:prstGeom prst="rect">
            <a:avLst/>
          </a:prstGeom>
        </p:spPr>
      </p:pic>
      <p:pic>
        <p:nvPicPr>
          <p:cNvPr id="41" name="Picture 40">
            <a:extLst>
              <a:ext uri="{FF2B5EF4-FFF2-40B4-BE49-F238E27FC236}">
                <a16:creationId xmlns:a16="http://schemas.microsoft.com/office/drawing/2014/main" id="{054A6CB5-B28D-9141-9B2C-64EECCE8FD0D}"/>
              </a:ext>
            </a:extLst>
          </p:cNvPr>
          <p:cNvPicPr>
            <a:picLocks noChangeAspect="1"/>
          </p:cNvPicPr>
          <p:nvPr/>
        </p:nvPicPr>
        <p:blipFill>
          <a:blip r:embed="rId3"/>
          <a:stretch>
            <a:fillRect/>
          </a:stretch>
        </p:blipFill>
        <p:spPr>
          <a:xfrm>
            <a:off x="8173865" y="5456661"/>
            <a:ext cx="472102" cy="426597"/>
          </a:xfrm>
          <a:prstGeom prst="rect">
            <a:avLst/>
          </a:prstGeom>
        </p:spPr>
      </p:pic>
    </p:spTree>
    <p:extLst>
      <p:ext uri="{BB962C8B-B14F-4D97-AF65-F5344CB8AC3E}">
        <p14:creationId xmlns:p14="http://schemas.microsoft.com/office/powerpoint/2010/main" val="1082082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0-#ppt_w/2"/>
                                          </p:val>
                                        </p:tav>
                                        <p:tav tm="100000">
                                          <p:val>
                                            <p:strVal val="#ppt_x"/>
                                          </p:val>
                                        </p:tav>
                                      </p:tavLst>
                                    </p:anim>
                                    <p:anim calcmode="lin" valueType="num">
                                      <p:cBhvr additive="base">
                                        <p:cTn id="14" dur="500" fill="hold"/>
                                        <p:tgtEl>
                                          <p:spTgt spid="23"/>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500" fill="hold"/>
                                        <p:tgtEl>
                                          <p:spTgt spid="37"/>
                                        </p:tgtEl>
                                        <p:attrNameLst>
                                          <p:attrName>ppt_x</p:attrName>
                                        </p:attrNameLst>
                                      </p:cBhvr>
                                      <p:tavLst>
                                        <p:tav tm="0">
                                          <p:val>
                                            <p:strVal val="0-#ppt_w/2"/>
                                          </p:val>
                                        </p:tav>
                                        <p:tav tm="100000">
                                          <p:val>
                                            <p:strVal val="#ppt_x"/>
                                          </p:val>
                                        </p:tav>
                                      </p:tavLst>
                                    </p:anim>
                                    <p:anim calcmode="lin" valueType="num">
                                      <p:cBhvr additive="base">
                                        <p:cTn id="18"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0-#ppt_w/2"/>
                                          </p:val>
                                        </p:tav>
                                        <p:tav tm="100000">
                                          <p:val>
                                            <p:strVal val="#ppt_x"/>
                                          </p:val>
                                        </p:tav>
                                      </p:tavLst>
                                    </p:anim>
                                    <p:anim calcmode="lin" valueType="num">
                                      <p:cBhvr additive="base">
                                        <p:cTn id="24" dur="500" fill="hold"/>
                                        <p:tgtEl>
                                          <p:spTgt spid="26"/>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anim calcmode="lin" valueType="num">
                                      <p:cBhvr additive="base">
                                        <p:cTn id="27" dur="500" fill="hold"/>
                                        <p:tgtEl>
                                          <p:spTgt spid="38"/>
                                        </p:tgtEl>
                                        <p:attrNameLst>
                                          <p:attrName>ppt_x</p:attrName>
                                        </p:attrNameLst>
                                      </p:cBhvr>
                                      <p:tavLst>
                                        <p:tav tm="0">
                                          <p:val>
                                            <p:strVal val="0-#ppt_w/2"/>
                                          </p:val>
                                        </p:tav>
                                        <p:tav tm="100000">
                                          <p:val>
                                            <p:strVal val="#ppt_x"/>
                                          </p:val>
                                        </p:tav>
                                      </p:tavLst>
                                    </p:anim>
                                    <p:anim calcmode="lin" valueType="num">
                                      <p:cBhvr additive="base">
                                        <p:cTn id="28"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500" fill="hold"/>
                                        <p:tgtEl>
                                          <p:spTgt spid="29"/>
                                        </p:tgtEl>
                                        <p:attrNameLst>
                                          <p:attrName>ppt_x</p:attrName>
                                        </p:attrNameLst>
                                      </p:cBhvr>
                                      <p:tavLst>
                                        <p:tav tm="0">
                                          <p:val>
                                            <p:strVal val="0-#ppt_w/2"/>
                                          </p:val>
                                        </p:tav>
                                        <p:tav tm="100000">
                                          <p:val>
                                            <p:strVal val="#ppt_x"/>
                                          </p:val>
                                        </p:tav>
                                      </p:tavLst>
                                    </p:anim>
                                    <p:anim calcmode="lin" valueType="num">
                                      <p:cBhvr additive="base">
                                        <p:cTn id="34" dur="500" fill="hold"/>
                                        <p:tgtEl>
                                          <p:spTgt spid="29"/>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anim calcmode="lin" valueType="num">
                                      <p:cBhvr additive="base">
                                        <p:cTn id="37" dur="500" fill="hold"/>
                                        <p:tgtEl>
                                          <p:spTgt spid="39"/>
                                        </p:tgtEl>
                                        <p:attrNameLst>
                                          <p:attrName>ppt_x</p:attrName>
                                        </p:attrNameLst>
                                      </p:cBhvr>
                                      <p:tavLst>
                                        <p:tav tm="0">
                                          <p:val>
                                            <p:strVal val="0-#ppt_w/2"/>
                                          </p:val>
                                        </p:tav>
                                        <p:tav tm="100000">
                                          <p:val>
                                            <p:strVal val="#ppt_x"/>
                                          </p:val>
                                        </p:tav>
                                      </p:tavLst>
                                    </p:anim>
                                    <p:anim calcmode="lin" valueType="num">
                                      <p:cBhvr additive="base">
                                        <p:cTn id="38"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40"/>
                                        </p:tgtEl>
                                        <p:attrNameLst>
                                          <p:attrName>style.visibility</p:attrName>
                                        </p:attrNameLst>
                                      </p:cBhvr>
                                      <p:to>
                                        <p:strVal val="visible"/>
                                      </p:to>
                                    </p:set>
                                    <p:anim calcmode="lin" valueType="num">
                                      <p:cBhvr additive="base">
                                        <p:cTn id="43" dur="500" fill="hold"/>
                                        <p:tgtEl>
                                          <p:spTgt spid="40"/>
                                        </p:tgtEl>
                                        <p:attrNameLst>
                                          <p:attrName>ppt_x</p:attrName>
                                        </p:attrNameLst>
                                      </p:cBhvr>
                                      <p:tavLst>
                                        <p:tav tm="0">
                                          <p:val>
                                            <p:strVal val="0-#ppt_w/2"/>
                                          </p:val>
                                        </p:tav>
                                        <p:tav tm="100000">
                                          <p:val>
                                            <p:strVal val="#ppt_x"/>
                                          </p:val>
                                        </p:tav>
                                      </p:tavLst>
                                    </p:anim>
                                    <p:anim calcmode="lin" valueType="num">
                                      <p:cBhvr additive="base">
                                        <p:cTn id="44" dur="500" fill="hold"/>
                                        <p:tgtEl>
                                          <p:spTgt spid="40"/>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0-#ppt_w/2"/>
                                          </p:val>
                                        </p:tav>
                                        <p:tav tm="100000">
                                          <p:val>
                                            <p:strVal val="#ppt_x"/>
                                          </p:val>
                                        </p:tav>
                                      </p:tavLst>
                                    </p:anim>
                                    <p:anim calcmode="lin" valueType="num">
                                      <p:cBhvr additive="base">
                                        <p:cTn id="48"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nodeType="clickEffect">
                                  <p:stCondLst>
                                    <p:cond delay="0"/>
                                  </p:stCondLst>
                                  <p:childTnLst>
                                    <p:set>
                                      <p:cBhvr>
                                        <p:cTn id="52" dur="1" fill="hold">
                                          <p:stCondLst>
                                            <p:cond delay="0"/>
                                          </p:stCondLst>
                                        </p:cTn>
                                        <p:tgtEl>
                                          <p:spTgt spid="41"/>
                                        </p:tgtEl>
                                        <p:attrNameLst>
                                          <p:attrName>style.visibility</p:attrName>
                                        </p:attrNameLst>
                                      </p:cBhvr>
                                      <p:to>
                                        <p:strVal val="visible"/>
                                      </p:to>
                                    </p:set>
                                    <p:anim calcmode="lin" valueType="num">
                                      <p:cBhvr additive="base">
                                        <p:cTn id="53" dur="500" fill="hold"/>
                                        <p:tgtEl>
                                          <p:spTgt spid="41"/>
                                        </p:tgtEl>
                                        <p:attrNameLst>
                                          <p:attrName>ppt_x</p:attrName>
                                        </p:attrNameLst>
                                      </p:cBhvr>
                                      <p:tavLst>
                                        <p:tav tm="0">
                                          <p:val>
                                            <p:strVal val="0-#ppt_w/2"/>
                                          </p:val>
                                        </p:tav>
                                        <p:tav tm="100000">
                                          <p:val>
                                            <p:strVal val="#ppt_x"/>
                                          </p:val>
                                        </p:tav>
                                      </p:tavLst>
                                    </p:anim>
                                    <p:anim calcmode="lin" valueType="num">
                                      <p:cBhvr additive="base">
                                        <p:cTn id="54" dur="500" fill="hold"/>
                                        <p:tgtEl>
                                          <p:spTgt spid="41"/>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 calcmode="lin" valueType="num">
                                      <p:cBhvr additive="base">
                                        <p:cTn id="57" dur="500" fill="hold"/>
                                        <p:tgtEl>
                                          <p:spTgt spid="35"/>
                                        </p:tgtEl>
                                        <p:attrNameLst>
                                          <p:attrName>ppt_x</p:attrName>
                                        </p:attrNameLst>
                                      </p:cBhvr>
                                      <p:tavLst>
                                        <p:tav tm="0">
                                          <p:val>
                                            <p:strVal val="0-#ppt_w/2"/>
                                          </p:val>
                                        </p:tav>
                                        <p:tav tm="100000">
                                          <p:val>
                                            <p:strVal val="#ppt_x"/>
                                          </p:val>
                                        </p:tav>
                                      </p:tavLst>
                                    </p:anim>
                                    <p:anim calcmode="lin" valueType="num">
                                      <p:cBhvr additive="base">
                                        <p:cTn id="58"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animBg="1"/>
      <p:bldP spid="29" grpId="0" animBg="1"/>
      <p:bldP spid="32" grpId="0" animBg="1"/>
      <p:bldP spid="3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3" name="Shape 683"/>
          <p:cNvSpPr txBox="1">
            <a:spLocks noGrp="1"/>
          </p:cNvSpPr>
          <p:nvPr>
            <p:ph type="title"/>
          </p:nvPr>
        </p:nvSpPr>
        <p:spPr>
          <a:xfrm>
            <a:off x="593724" y="676275"/>
            <a:ext cx="10042319" cy="571500"/>
          </a:xfrm>
          <a:prstGeom prst="rect">
            <a:avLst/>
          </a:prstGeom>
          <a:noFill/>
          <a:ln>
            <a:noFill/>
          </a:ln>
        </p:spPr>
        <p:txBody>
          <a:bodyPr spcFirstLastPara="1" wrap="square" lIns="91425" tIns="0" rIns="91425" bIns="0" anchor="b" anchorCtr="0">
            <a:noAutofit/>
          </a:bodyPr>
          <a:lstStyle/>
          <a:p>
            <a:pPr lvl="0"/>
            <a:r>
              <a:rPr lang="en-US" dirty="0"/>
              <a:t>REACT 16 FEATURES OVERVIEW DEMO</a:t>
            </a:r>
            <a:endParaRPr sz="3000" b="1" i="0" u="none" strike="noStrike" cap="none" dirty="0">
              <a:solidFill>
                <a:schemeClr val="dk2"/>
              </a:solidFill>
              <a:latin typeface="Arial"/>
              <a:ea typeface="Arial"/>
              <a:cs typeface="Arial"/>
              <a:sym typeface="Arial"/>
            </a:endParaRPr>
          </a:p>
        </p:txBody>
      </p:sp>
      <p:sp>
        <p:nvSpPr>
          <p:cNvPr id="3" name="Text Placeholder 2">
            <a:extLst>
              <a:ext uri="{FF2B5EF4-FFF2-40B4-BE49-F238E27FC236}">
                <a16:creationId xmlns:a16="http://schemas.microsoft.com/office/drawing/2014/main" id="{84008D1B-2380-0B4D-B37D-C52B0D2247FE}"/>
              </a:ext>
            </a:extLst>
          </p:cNvPr>
          <p:cNvSpPr>
            <a:spLocks noGrp="1"/>
          </p:cNvSpPr>
          <p:nvPr>
            <p:ph type="body" idx="1"/>
          </p:nvPr>
        </p:nvSpPr>
        <p:spPr>
          <a:xfrm>
            <a:off x="9690426" y="3654881"/>
            <a:ext cx="10045443" cy="4278156"/>
          </a:xfrm>
        </p:spPr>
        <p:txBody>
          <a:bodyPr/>
          <a:lstStyle/>
          <a:p>
            <a:pPr marL="228600" indent="0"/>
            <a:endParaRPr lang="en-US" sz="2400" b="0" dirty="0">
              <a:solidFill>
                <a:schemeClr val="tx1"/>
              </a:solidFill>
            </a:endParaRPr>
          </a:p>
          <a:p>
            <a:pPr marL="1028700" lvl="1" indent="-342900">
              <a:buFont typeface="Arial" panose="020B0604020202020204" pitchFamily="34" charset="0"/>
              <a:buChar char="•"/>
            </a:pPr>
            <a:endParaRPr lang="en-US" b="0" dirty="0"/>
          </a:p>
          <a:p>
            <a:pPr marL="971550" lvl="1" indent="-285750">
              <a:buFont typeface="Wingdings" pitchFamily="2" charset="2"/>
              <a:buChar char="Ø"/>
            </a:pPr>
            <a:endParaRPr lang="en-US" sz="3200" dirty="0">
              <a:solidFill>
                <a:schemeClr val="tx1"/>
              </a:solidFill>
            </a:endParaRPr>
          </a:p>
          <a:p>
            <a:pPr marL="514350" indent="-285750">
              <a:buFont typeface="Wingdings" pitchFamily="2" charset="2"/>
              <a:buChar char="Ø"/>
            </a:pPr>
            <a:endParaRPr lang="en-US" sz="1800" dirty="0">
              <a:solidFill>
                <a:schemeClr val="tx1"/>
              </a:solidFill>
            </a:endParaRPr>
          </a:p>
        </p:txBody>
      </p:sp>
      <p:pic>
        <p:nvPicPr>
          <p:cNvPr id="8" name="Picture 7">
            <a:hlinkClick r:id="rId3"/>
            <a:extLst>
              <a:ext uri="{FF2B5EF4-FFF2-40B4-BE49-F238E27FC236}">
                <a16:creationId xmlns:a16="http://schemas.microsoft.com/office/drawing/2014/main" id="{F59C06FB-93D6-7344-8825-122A4531F038}"/>
              </a:ext>
            </a:extLst>
          </p:cNvPr>
          <p:cNvPicPr>
            <a:picLocks noChangeAspect="1"/>
          </p:cNvPicPr>
          <p:nvPr/>
        </p:nvPicPr>
        <p:blipFill>
          <a:blip r:embed="rId4"/>
          <a:stretch>
            <a:fillRect/>
          </a:stretch>
        </p:blipFill>
        <p:spPr>
          <a:xfrm>
            <a:off x="2716486" y="2131305"/>
            <a:ext cx="3175000" cy="3175000"/>
          </a:xfrm>
          <a:prstGeom prst="rect">
            <a:avLst/>
          </a:prstGeom>
        </p:spPr>
      </p:pic>
    </p:spTree>
    <p:extLst>
      <p:ext uri="{BB962C8B-B14F-4D97-AF65-F5344CB8AC3E}">
        <p14:creationId xmlns:p14="http://schemas.microsoft.com/office/powerpoint/2010/main" val="3100855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3" name="Shape 683"/>
          <p:cNvSpPr txBox="1">
            <a:spLocks noGrp="1"/>
          </p:cNvSpPr>
          <p:nvPr>
            <p:ph type="title"/>
          </p:nvPr>
        </p:nvSpPr>
        <p:spPr>
          <a:xfrm>
            <a:off x="593724" y="676275"/>
            <a:ext cx="10042319" cy="571500"/>
          </a:xfrm>
          <a:prstGeom prst="rect">
            <a:avLst/>
          </a:prstGeom>
          <a:noFill/>
          <a:ln>
            <a:noFill/>
          </a:ln>
        </p:spPr>
        <p:txBody>
          <a:bodyPr spcFirstLastPara="1" wrap="square" lIns="91425" tIns="0" rIns="91425" bIns="0" anchor="b" anchorCtr="0">
            <a:noAutofit/>
          </a:bodyPr>
          <a:lstStyle/>
          <a:p>
            <a:pPr lvl="0"/>
            <a:r>
              <a:rPr lang="en-US" dirty="0"/>
              <a:t>RESOURCES</a:t>
            </a:r>
            <a:endParaRPr sz="3000" b="1" i="0" u="none" strike="noStrike" cap="none" dirty="0">
              <a:solidFill>
                <a:schemeClr val="dk2"/>
              </a:solidFill>
              <a:latin typeface="Arial"/>
              <a:ea typeface="Arial"/>
              <a:cs typeface="Arial"/>
              <a:sym typeface="Arial"/>
            </a:endParaRPr>
          </a:p>
        </p:txBody>
      </p:sp>
      <p:sp>
        <p:nvSpPr>
          <p:cNvPr id="3" name="Text Placeholder 2">
            <a:extLst>
              <a:ext uri="{FF2B5EF4-FFF2-40B4-BE49-F238E27FC236}">
                <a16:creationId xmlns:a16="http://schemas.microsoft.com/office/drawing/2014/main" id="{84008D1B-2380-0B4D-B37D-C52B0D2247FE}"/>
              </a:ext>
            </a:extLst>
          </p:cNvPr>
          <p:cNvSpPr>
            <a:spLocks noGrp="1"/>
          </p:cNvSpPr>
          <p:nvPr>
            <p:ph type="body" idx="1"/>
          </p:nvPr>
        </p:nvSpPr>
        <p:spPr>
          <a:xfrm>
            <a:off x="9690426" y="3654881"/>
            <a:ext cx="10045443" cy="4278156"/>
          </a:xfrm>
        </p:spPr>
        <p:txBody>
          <a:bodyPr/>
          <a:lstStyle/>
          <a:p>
            <a:pPr marL="228600" indent="0"/>
            <a:endParaRPr lang="en-US" sz="2400" b="0" dirty="0">
              <a:solidFill>
                <a:schemeClr val="tx1"/>
              </a:solidFill>
            </a:endParaRPr>
          </a:p>
          <a:p>
            <a:pPr marL="1028700" lvl="1" indent="-342900">
              <a:buFont typeface="Arial" panose="020B0604020202020204" pitchFamily="34" charset="0"/>
              <a:buChar char="•"/>
            </a:pPr>
            <a:endParaRPr lang="en-US" b="0" dirty="0"/>
          </a:p>
          <a:p>
            <a:pPr marL="971550" lvl="1" indent="-285750">
              <a:buFont typeface="Wingdings" pitchFamily="2" charset="2"/>
              <a:buChar char="Ø"/>
            </a:pPr>
            <a:endParaRPr lang="en-US" sz="3200" dirty="0">
              <a:solidFill>
                <a:schemeClr val="tx1"/>
              </a:solidFill>
            </a:endParaRPr>
          </a:p>
          <a:p>
            <a:pPr marL="514350" indent="-285750">
              <a:buFont typeface="Wingdings" pitchFamily="2" charset="2"/>
              <a:buChar char="Ø"/>
            </a:pPr>
            <a:endParaRPr lang="en-US" sz="1800" dirty="0">
              <a:solidFill>
                <a:schemeClr val="tx1"/>
              </a:solidFill>
            </a:endParaRPr>
          </a:p>
        </p:txBody>
      </p:sp>
      <p:sp>
        <p:nvSpPr>
          <p:cNvPr id="9" name="TextBox 8">
            <a:extLst>
              <a:ext uri="{FF2B5EF4-FFF2-40B4-BE49-F238E27FC236}">
                <a16:creationId xmlns:a16="http://schemas.microsoft.com/office/drawing/2014/main" id="{E1CEE5C1-1EBE-3640-B9B8-23D85E2F1551}"/>
              </a:ext>
            </a:extLst>
          </p:cNvPr>
          <p:cNvSpPr txBox="1"/>
          <p:nvPr/>
        </p:nvSpPr>
        <p:spPr>
          <a:xfrm>
            <a:off x="572850" y="1562218"/>
            <a:ext cx="8339575" cy="4370427"/>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400" dirty="0">
                <a:solidFill>
                  <a:schemeClr val="tx1"/>
                </a:solidFill>
                <a:sym typeface="Calibri"/>
                <a:hlinkClick r:id="rId3"/>
              </a:rPr>
              <a:t>React v16.0</a:t>
            </a:r>
            <a:endParaRPr lang="en-US" sz="2400" dirty="0">
              <a:solidFill>
                <a:schemeClr val="tx1"/>
              </a:solidFill>
              <a:sym typeface="Calibri"/>
            </a:endParaRPr>
          </a:p>
          <a:p>
            <a:pPr marL="285750" indent="-285750">
              <a:lnSpc>
                <a:spcPct val="200000"/>
              </a:lnSpc>
              <a:buFont typeface="Arial" panose="020B0604020202020204" pitchFamily="34" charset="0"/>
              <a:buChar char="•"/>
            </a:pPr>
            <a:r>
              <a:rPr lang="en-US" sz="2400" dirty="0">
                <a:solidFill>
                  <a:schemeClr val="tx1"/>
                </a:solidFill>
                <a:sym typeface="Calibri"/>
                <a:hlinkClick r:id="rId4"/>
              </a:rPr>
              <a:t>React Fiber Architecture</a:t>
            </a:r>
            <a:endParaRPr lang="en-US" sz="2400" dirty="0">
              <a:solidFill>
                <a:schemeClr val="tx1"/>
              </a:solidFill>
              <a:sym typeface="Calibri"/>
            </a:endParaRPr>
          </a:p>
          <a:p>
            <a:pPr marL="285750" indent="-285750">
              <a:lnSpc>
                <a:spcPct val="200000"/>
              </a:lnSpc>
              <a:buFont typeface="Arial" panose="020B0604020202020204" pitchFamily="34" charset="0"/>
              <a:buChar char="•"/>
            </a:pPr>
            <a:r>
              <a:rPr lang="en-US" sz="2400" dirty="0">
                <a:hlinkClick r:id="rId5"/>
              </a:rPr>
              <a:t>React v16.2.0: Improved Support for Fragments</a:t>
            </a:r>
            <a:endParaRPr lang="en-US" sz="2400" dirty="0"/>
          </a:p>
          <a:p>
            <a:pPr marL="285750" indent="-285750">
              <a:lnSpc>
                <a:spcPct val="200000"/>
              </a:lnSpc>
              <a:buFont typeface="Arial" panose="020B0604020202020204" pitchFamily="34" charset="0"/>
              <a:buChar char="•"/>
            </a:pPr>
            <a:r>
              <a:rPr lang="en-US" sz="2400" dirty="0">
                <a:hlinkClick r:id="rId6"/>
              </a:rPr>
              <a:t>DOM Attributes in React 16</a:t>
            </a:r>
            <a:endParaRPr lang="en-US" sz="2400" dirty="0"/>
          </a:p>
          <a:p>
            <a:pPr marL="285750" indent="-285750">
              <a:lnSpc>
                <a:spcPct val="200000"/>
              </a:lnSpc>
              <a:buFont typeface="Arial" panose="020B0604020202020204" pitchFamily="34" charset="0"/>
              <a:buChar char="•"/>
            </a:pPr>
            <a:r>
              <a:rPr lang="en-US" sz="2400" dirty="0">
                <a:hlinkClick r:id="rId7"/>
              </a:rPr>
              <a:t>What’s New With Server-Side Rendering in React 16</a:t>
            </a:r>
            <a:endParaRPr lang="en-US" sz="2400" dirty="0"/>
          </a:p>
          <a:p>
            <a:pPr marL="685800" lvl="1"/>
            <a:endParaRPr lang="en-US" sz="1800" b="1" dirty="0">
              <a:solidFill>
                <a:schemeClr val="tx1"/>
              </a:solidFill>
            </a:endParaRPr>
          </a:p>
          <a:p>
            <a:endParaRPr lang="en-US" sz="2000" dirty="0">
              <a:solidFill>
                <a:schemeClr val="tx1"/>
              </a:solidFill>
            </a:endParaRPr>
          </a:p>
        </p:txBody>
      </p:sp>
    </p:spTree>
    <p:extLst>
      <p:ext uri="{BB962C8B-B14F-4D97-AF65-F5344CB8AC3E}">
        <p14:creationId xmlns:p14="http://schemas.microsoft.com/office/powerpoint/2010/main" val="3369770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857DCC4-2344-7444-B927-2D34EB14A950}"/>
              </a:ext>
            </a:extLst>
          </p:cNvPr>
          <p:cNvPicPr>
            <a:picLocks noChangeAspect="1"/>
          </p:cNvPicPr>
          <p:nvPr/>
        </p:nvPicPr>
        <p:blipFill>
          <a:blip r:embed="rId3"/>
          <a:stretch>
            <a:fillRect/>
          </a:stretch>
        </p:blipFill>
        <p:spPr>
          <a:xfrm>
            <a:off x="358625" y="358256"/>
            <a:ext cx="8426750" cy="4739409"/>
          </a:xfrm>
          <a:prstGeom prst="rect">
            <a:avLst/>
          </a:prstGeom>
        </p:spPr>
      </p:pic>
      <p:pic>
        <p:nvPicPr>
          <p:cNvPr id="5" name="Picture 4">
            <a:extLst>
              <a:ext uri="{FF2B5EF4-FFF2-40B4-BE49-F238E27FC236}">
                <a16:creationId xmlns:a16="http://schemas.microsoft.com/office/drawing/2014/main" id="{E4805B19-15E0-424C-9D9A-A0F8C907B615}"/>
              </a:ext>
            </a:extLst>
          </p:cNvPr>
          <p:cNvPicPr>
            <a:picLocks noChangeAspect="1"/>
          </p:cNvPicPr>
          <p:nvPr/>
        </p:nvPicPr>
        <p:blipFill>
          <a:blip r:embed="rId4"/>
          <a:stretch>
            <a:fillRect/>
          </a:stretch>
        </p:blipFill>
        <p:spPr>
          <a:xfrm>
            <a:off x="5957650" y="358256"/>
            <a:ext cx="2827725" cy="2509815"/>
          </a:xfrm>
          <a:prstGeom prst="rect">
            <a:avLst/>
          </a:prstGeom>
        </p:spPr>
      </p:pic>
      <p:sp>
        <p:nvSpPr>
          <p:cNvPr id="2" name="TextBox 1">
            <a:extLst>
              <a:ext uri="{FF2B5EF4-FFF2-40B4-BE49-F238E27FC236}">
                <a16:creationId xmlns:a16="http://schemas.microsoft.com/office/drawing/2014/main" id="{A05E4690-B91B-0946-8CA8-375B1EE1F7A6}"/>
              </a:ext>
            </a:extLst>
          </p:cNvPr>
          <p:cNvSpPr txBox="1"/>
          <p:nvPr/>
        </p:nvSpPr>
        <p:spPr>
          <a:xfrm>
            <a:off x="558887" y="4827080"/>
            <a:ext cx="8026225" cy="2000548"/>
          </a:xfrm>
          <a:prstGeom prst="rect">
            <a:avLst/>
          </a:prstGeom>
          <a:noFill/>
        </p:spPr>
        <p:txBody>
          <a:bodyPr wrap="square" rtlCol="0">
            <a:spAutoFit/>
          </a:bodyPr>
          <a:lstStyle/>
          <a:p>
            <a:pPr algn="ctr"/>
            <a:r>
              <a:rPr lang="en-US" sz="8800" b="1" dirty="0">
                <a:solidFill>
                  <a:schemeClr val="accent1"/>
                </a:solidFill>
              </a:rPr>
              <a:t>THANK YOU</a:t>
            </a:r>
          </a:p>
          <a:p>
            <a:pPr algn="ctr"/>
            <a:r>
              <a:rPr lang="en-US" sz="3600" b="1" dirty="0">
                <a:solidFill>
                  <a:schemeClr val="accent1"/>
                </a:solidFill>
              </a:rPr>
              <a:t>…and may the Fourth be with us…</a:t>
            </a:r>
          </a:p>
        </p:txBody>
      </p:sp>
    </p:spTree>
    <p:extLst>
      <p:ext uri="{BB962C8B-B14F-4D97-AF65-F5344CB8AC3E}">
        <p14:creationId xmlns:p14="http://schemas.microsoft.com/office/powerpoint/2010/main" val="857083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B040C-0B15-8F47-BCCB-78902E502351}"/>
              </a:ext>
            </a:extLst>
          </p:cNvPr>
          <p:cNvSpPr>
            <a:spLocks noGrp="1"/>
          </p:cNvSpPr>
          <p:nvPr>
            <p:ph type="title"/>
          </p:nvPr>
        </p:nvSpPr>
        <p:spPr/>
        <p:txBody>
          <a:bodyPr/>
          <a:lstStyle/>
          <a:p>
            <a:r>
              <a:rPr lang="en-US" dirty="0"/>
              <a:t>ANNONCEMENT FOR WEBAPPS</a:t>
            </a:r>
          </a:p>
        </p:txBody>
      </p:sp>
      <p:pic>
        <p:nvPicPr>
          <p:cNvPr id="6" name="Picture 5">
            <a:extLst>
              <a:ext uri="{FF2B5EF4-FFF2-40B4-BE49-F238E27FC236}">
                <a16:creationId xmlns:a16="http://schemas.microsoft.com/office/drawing/2014/main" id="{C019A8BD-0687-5F4F-BFC3-2E5657CEB166}"/>
              </a:ext>
            </a:extLst>
          </p:cNvPr>
          <p:cNvPicPr>
            <a:picLocks noChangeAspect="1"/>
          </p:cNvPicPr>
          <p:nvPr/>
        </p:nvPicPr>
        <p:blipFill>
          <a:blip r:embed="rId3"/>
          <a:stretch>
            <a:fillRect/>
          </a:stretch>
        </p:blipFill>
        <p:spPr>
          <a:xfrm>
            <a:off x="760599" y="1428175"/>
            <a:ext cx="7622802" cy="4764251"/>
          </a:xfrm>
          <a:prstGeom prst="rect">
            <a:avLst/>
          </a:prstGeom>
        </p:spPr>
      </p:pic>
      <p:pic>
        <p:nvPicPr>
          <p:cNvPr id="10" name="Picture 9">
            <a:extLst>
              <a:ext uri="{FF2B5EF4-FFF2-40B4-BE49-F238E27FC236}">
                <a16:creationId xmlns:a16="http://schemas.microsoft.com/office/drawing/2014/main" id="{B1B75E25-45CF-BD4A-BC09-DAD899762C11}"/>
              </a:ext>
            </a:extLst>
          </p:cNvPr>
          <p:cNvPicPr>
            <a:picLocks noChangeAspect="1"/>
          </p:cNvPicPr>
          <p:nvPr/>
        </p:nvPicPr>
        <p:blipFill>
          <a:blip r:embed="rId4"/>
          <a:stretch>
            <a:fillRect/>
          </a:stretch>
        </p:blipFill>
        <p:spPr>
          <a:xfrm>
            <a:off x="590331" y="1819465"/>
            <a:ext cx="7963338" cy="3981669"/>
          </a:xfrm>
          <a:prstGeom prst="rect">
            <a:avLst/>
          </a:prstGeom>
        </p:spPr>
      </p:pic>
      <p:pic>
        <p:nvPicPr>
          <p:cNvPr id="11" name="Picture 10">
            <a:extLst>
              <a:ext uri="{FF2B5EF4-FFF2-40B4-BE49-F238E27FC236}">
                <a16:creationId xmlns:a16="http://schemas.microsoft.com/office/drawing/2014/main" id="{25E9AF9A-CF19-274F-B96D-0F7F8551B46E}"/>
              </a:ext>
            </a:extLst>
          </p:cNvPr>
          <p:cNvPicPr>
            <a:picLocks noChangeAspect="1"/>
          </p:cNvPicPr>
          <p:nvPr/>
        </p:nvPicPr>
        <p:blipFill>
          <a:blip r:embed="rId5"/>
          <a:stretch>
            <a:fillRect/>
          </a:stretch>
        </p:blipFill>
        <p:spPr>
          <a:xfrm>
            <a:off x="1749973" y="2285767"/>
            <a:ext cx="5478182" cy="3078042"/>
          </a:xfrm>
          <a:prstGeom prst="rect">
            <a:avLst/>
          </a:prstGeom>
        </p:spPr>
      </p:pic>
    </p:spTree>
    <p:extLst>
      <p:ext uri="{BB962C8B-B14F-4D97-AF65-F5344CB8AC3E}">
        <p14:creationId xmlns:p14="http://schemas.microsoft.com/office/powerpoint/2010/main" val="1729460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anim calcmode="lin" valueType="num">
                                      <p:cBhvr>
                                        <p:cTn id="8" dur="2000" fill="hold"/>
                                        <p:tgtEl>
                                          <p:spTgt spid="6"/>
                                        </p:tgtEl>
                                        <p:attrNameLst>
                                          <p:attrName>style.rotation</p:attrName>
                                        </p:attrNameLst>
                                      </p:cBhvr>
                                      <p:tavLst>
                                        <p:tav tm="0">
                                          <p:val>
                                            <p:fltVal val="720"/>
                                          </p:val>
                                        </p:tav>
                                        <p:tav tm="100000">
                                          <p:val>
                                            <p:fltVal val="0"/>
                                          </p:val>
                                        </p:tav>
                                      </p:tavLst>
                                    </p:anim>
                                    <p:anim calcmode="lin" valueType="num">
                                      <p:cBhvr>
                                        <p:cTn id="9" dur="2000" fill="hold"/>
                                        <p:tgtEl>
                                          <p:spTgt spid="6"/>
                                        </p:tgtEl>
                                        <p:attrNameLst>
                                          <p:attrName>ppt_h</p:attrName>
                                        </p:attrNameLst>
                                      </p:cBhvr>
                                      <p:tavLst>
                                        <p:tav tm="0">
                                          <p:val>
                                            <p:fltVal val="0"/>
                                          </p:val>
                                        </p:tav>
                                        <p:tav tm="100000">
                                          <p:val>
                                            <p:strVal val="#ppt_h"/>
                                          </p:val>
                                        </p:tav>
                                      </p:tavLst>
                                    </p:anim>
                                    <p:anim calcmode="lin" valueType="num">
                                      <p:cBhvr>
                                        <p:cTn id="10" dur="2000" fill="hold"/>
                                        <p:tgtEl>
                                          <p:spTgt spid="6"/>
                                        </p:tgtEl>
                                        <p:attrNameLst>
                                          <p:attrName>ppt_w</p:attrName>
                                        </p:attrNameLst>
                                      </p:cBhvr>
                                      <p:tavLst>
                                        <p:tav tm="0">
                                          <p:val>
                                            <p:fltVal val="0"/>
                                          </p:val>
                                        </p:tav>
                                        <p:tav tm="100000">
                                          <p:val>
                                            <p:strVal val="#ppt_w"/>
                                          </p:val>
                                        </p:tav>
                                      </p:tavLst>
                                    </p:anim>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9D1561-E8B0-4542-A369-6EF60992CEC9}"/>
              </a:ext>
            </a:extLst>
          </p:cNvPr>
          <p:cNvPicPr>
            <a:picLocks noChangeAspect="1"/>
          </p:cNvPicPr>
          <p:nvPr/>
        </p:nvPicPr>
        <p:blipFill>
          <a:blip r:embed="rId2"/>
          <a:stretch>
            <a:fillRect/>
          </a:stretch>
        </p:blipFill>
        <p:spPr>
          <a:xfrm>
            <a:off x="3083422" y="252901"/>
            <a:ext cx="2619632" cy="2325117"/>
          </a:xfrm>
          <a:prstGeom prst="rect">
            <a:avLst/>
          </a:prstGeom>
        </p:spPr>
      </p:pic>
      <p:sp>
        <p:nvSpPr>
          <p:cNvPr id="2" name="TextBox 1">
            <a:extLst>
              <a:ext uri="{FF2B5EF4-FFF2-40B4-BE49-F238E27FC236}">
                <a16:creationId xmlns:a16="http://schemas.microsoft.com/office/drawing/2014/main" id="{A5285446-2A87-C643-BDB4-426700403E60}"/>
              </a:ext>
            </a:extLst>
          </p:cNvPr>
          <p:cNvSpPr txBox="1"/>
          <p:nvPr/>
        </p:nvSpPr>
        <p:spPr>
          <a:xfrm>
            <a:off x="3090218" y="2819400"/>
            <a:ext cx="2606040" cy="3785652"/>
          </a:xfrm>
          <a:prstGeom prst="rect">
            <a:avLst/>
          </a:prstGeom>
          <a:noFill/>
        </p:spPr>
        <p:txBody>
          <a:bodyPr wrap="square" rtlCol="0">
            <a:spAutoFit/>
          </a:bodyPr>
          <a:lstStyle/>
          <a:p>
            <a:pPr algn="ctr"/>
            <a:r>
              <a:rPr lang="en-US" sz="4800" b="1" dirty="0"/>
              <a:t>KEEP </a:t>
            </a:r>
          </a:p>
          <a:p>
            <a:pPr algn="ctr"/>
            <a:r>
              <a:rPr lang="en-US" sz="4800" b="1" dirty="0"/>
              <a:t>CALM</a:t>
            </a:r>
          </a:p>
          <a:p>
            <a:pPr algn="ctr"/>
            <a:r>
              <a:rPr lang="en-US" sz="4800" b="1" dirty="0"/>
              <a:t>AND</a:t>
            </a:r>
          </a:p>
          <a:p>
            <a:pPr algn="ctr"/>
            <a:r>
              <a:rPr lang="en-US" sz="4800" b="1" dirty="0"/>
              <a:t>CODE REACT </a:t>
            </a:r>
          </a:p>
        </p:txBody>
      </p:sp>
    </p:spTree>
    <p:extLst>
      <p:ext uri="{BB962C8B-B14F-4D97-AF65-F5344CB8AC3E}">
        <p14:creationId xmlns:p14="http://schemas.microsoft.com/office/powerpoint/2010/main" val="3407187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2" name="Shape 612"/>
          <p:cNvSpPr txBox="1">
            <a:spLocks noGrp="1"/>
          </p:cNvSpPr>
          <p:nvPr>
            <p:ph type="title"/>
          </p:nvPr>
        </p:nvSpPr>
        <p:spPr>
          <a:xfrm>
            <a:off x="594360" y="676656"/>
            <a:ext cx="8166672" cy="571500"/>
          </a:xfrm>
          <a:prstGeom prst="rect">
            <a:avLst/>
          </a:prstGeom>
          <a:noFill/>
          <a:ln>
            <a:noFill/>
          </a:ln>
        </p:spPr>
        <p:txBody>
          <a:bodyPr spcFirstLastPara="1" wrap="square" lIns="91425" tIns="0" rIns="91425" bIns="0" anchor="b" anchorCtr="0">
            <a:noAutofit/>
          </a:bodyPr>
          <a:lstStyle/>
          <a:p>
            <a:pPr marL="0" marR="0" lvl="0" indent="0" algn="l" rtl="0">
              <a:spcBef>
                <a:spcPts val="0"/>
              </a:spcBef>
              <a:spcAft>
                <a:spcPts val="0"/>
              </a:spcAft>
              <a:buNone/>
            </a:pPr>
            <a:r>
              <a:rPr lang="en-US" sz="3000" b="1" i="0" u="none" strike="noStrike" cap="none" dirty="0">
                <a:solidFill>
                  <a:schemeClr val="dk2"/>
                </a:solidFill>
                <a:latin typeface="Arial"/>
                <a:ea typeface="Arial"/>
                <a:cs typeface="Arial"/>
                <a:sym typeface="Arial"/>
              </a:rPr>
              <a:t>React 16.x Releases</a:t>
            </a:r>
            <a:endParaRPr sz="3000" b="1" i="0" u="none" strike="noStrike" cap="none" dirty="0">
              <a:solidFill>
                <a:schemeClr val="dk2"/>
              </a:solidFill>
              <a:latin typeface="Arial"/>
              <a:ea typeface="Arial"/>
              <a:cs typeface="Arial"/>
              <a:sym typeface="Arial"/>
            </a:endParaRPr>
          </a:p>
        </p:txBody>
      </p:sp>
      <p:sp>
        <p:nvSpPr>
          <p:cNvPr id="3" name="TextBox 2">
            <a:extLst>
              <a:ext uri="{FF2B5EF4-FFF2-40B4-BE49-F238E27FC236}">
                <a16:creationId xmlns:a16="http://schemas.microsoft.com/office/drawing/2014/main" id="{0A205DE2-FA28-1542-AEEC-45D49D9D71D3}"/>
              </a:ext>
            </a:extLst>
          </p:cNvPr>
          <p:cNvSpPr txBox="1"/>
          <p:nvPr/>
        </p:nvSpPr>
        <p:spPr>
          <a:xfrm>
            <a:off x="816785" y="1172474"/>
            <a:ext cx="8339575" cy="6186309"/>
          </a:xfrm>
          <a:prstGeom prst="rect">
            <a:avLst/>
          </a:prstGeom>
          <a:noFill/>
        </p:spPr>
        <p:txBody>
          <a:bodyPr wrap="square" rtlCol="0">
            <a:spAutoFit/>
          </a:bodyPr>
          <a:lstStyle/>
          <a:p>
            <a:pPr marL="285750" indent="-285750">
              <a:lnSpc>
                <a:spcPct val="300000"/>
              </a:lnSpc>
              <a:buFont typeface="Arial" panose="020B0604020202020204" pitchFamily="34" charset="0"/>
              <a:buChar char="•"/>
            </a:pPr>
            <a:r>
              <a:rPr lang="en-US" sz="2400" b="1" dirty="0">
                <a:solidFill>
                  <a:schemeClr val="tx1"/>
                </a:solidFill>
              </a:rPr>
              <a:t>16.0.0  - September 26, 2017</a:t>
            </a:r>
          </a:p>
          <a:p>
            <a:pPr marL="285750" indent="-285750">
              <a:lnSpc>
                <a:spcPct val="300000"/>
              </a:lnSpc>
              <a:buFont typeface="Arial" panose="020B0604020202020204" pitchFamily="34" charset="0"/>
              <a:buChar char="•"/>
            </a:pPr>
            <a:r>
              <a:rPr lang="en-US" sz="2400" b="1" dirty="0">
                <a:solidFill>
                  <a:schemeClr val="tx1"/>
                </a:solidFill>
              </a:rPr>
              <a:t>16.1.0  - November 9, 2017</a:t>
            </a:r>
          </a:p>
          <a:p>
            <a:pPr marL="285750" indent="-285750">
              <a:lnSpc>
                <a:spcPct val="300000"/>
              </a:lnSpc>
              <a:buFont typeface="Arial" panose="020B0604020202020204" pitchFamily="34" charset="0"/>
              <a:buChar char="•"/>
            </a:pPr>
            <a:r>
              <a:rPr lang="en-US" sz="2400" b="1" dirty="0">
                <a:solidFill>
                  <a:schemeClr val="tx1"/>
                </a:solidFill>
              </a:rPr>
              <a:t>16.1.1  - November 13, 2017</a:t>
            </a:r>
          </a:p>
          <a:p>
            <a:pPr marL="285750" indent="-285750">
              <a:lnSpc>
                <a:spcPct val="300000"/>
              </a:lnSpc>
              <a:buFont typeface="Arial" panose="020B0604020202020204" pitchFamily="34" charset="0"/>
              <a:buChar char="•"/>
            </a:pPr>
            <a:r>
              <a:rPr lang="en-US" sz="2400" b="1" dirty="0">
                <a:solidFill>
                  <a:schemeClr val="tx1"/>
                </a:solidFill>
              </a:rPr>
              <a:t>16.2.0 – Latest release </a:t>
            </a:r>
            <a:r>
              <a:rPr lang="en-US" sz="2000" b="1" dirty="0">
                <a:solidFill>
                  <a:schemeClr val="tx1"/>
                </a:solidFill>
              </a:rPr>
              <a:t>(improved support for fragments)</a:t>
            </a:r>
          </a:p>
          <a:p>
            <a:pPr marL="285750" indent="-285750">
              <a:lnSpc>
                <a:spcPct val="250000"/>
              </a:lnSpc>
              <a:buFont typeface="Arial" panose="020B0604020202020204" pitchFamily="34" charset="0"/>
              <a:buChar char="•"/>
            </a:pPr>
            <a:endParaRPr lang="en-US" sz="1800" b="1" dirty="0">
              <a:solidFill>
                <a:schemeClr val="tx1"/>
              </a:solidFill>
            </a:endParaRPr>
          </a:p>
          <a:p>
            <a:pPr marL="285750" indent="-285750">
              <a:lnSpc>
                <a:spcPct val="250000"/>
              </a:lnSpc>
              <a:buFont typeface="Arial" panose="020B0604020202020204" pitchFamily="34" charset="0"/>
              <a:buChar char="•"/>
            </a:pPr>
            <a:endParaRPr lang="en-US" sz="1800" b="1" dirty="0">
              <a:solidFill>
                <a:schemeClr val="tx1"/>
              </a:solidFill>
            </a:endParaRPr>
          </a:p>
          <a:p>
            <a:pPr marL="285750" indent="-285750">
              <a:buFont typeface="Arial" panose="020B0604020202020204" pitchFamily="34" charset="0"/>
              <a:buChar char="•"/>
            </a:pPr>
            <a:endParaRPr lang="en-US" sz="1800" dirty="0"/>
          </a:p>
        </p:txBody>
      </p:sp>
      <p:pic>
        <p:nvPicPr>
          <p:cNvPr id="4" name="Picture 3">
            <a:extLst>
              <a:ext uri="{FF2B5EF4-FFF2-40B4-BE49-F238E27FC236}">
                <a16:creationId xmlns:a16="http://schemas.microsoft.com/office/drawing/2014/main" id="{9E0A4A95-3FEA-1F4D-803C-173EADD95D2E}"/>
              </a:ext>
            </a:extLst>
          </p:cNvPr>
          <p:cNvPicPr>
            <a:picLocks noChangeAspect="1"/>
          </p:cNvPicPr>
          <p:nvPr/>
        </p:nvPicPr>
        <p:blipFill>
          <a:blip r:embed="rId3"/>
          <a:stretch>
            <a:fillRect/>
          </a:stretch>
        </p:blipFill>
        <p:spPr>
          <a:xfrm>
            <a:off x="6227804" y="1594021"/>
            <a:ext cx="2619632" cy="2325117"/>
          </a:xfrm>
          <a:prstGeom prst="rect">
            <a:avLst/>
          </a:prstGeom>
        </p:spPr>
      </p:pic>
    </p:spTree>
    <p:extLst>
      <p:ext uri="{BB962C8B-B14F-4D97-AF65-F5344CB8AC3E}">
        <p14:creationId xmlns:p14="http://schemas.microsoft.com/office/powerpoint/2010/main" val="1072266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2" name="Shape 612"/>
          <p:cNvSpPr txBox="1">
            <a:spLocks noGrp="1"/>
          </p:cNvSpPr>
          <p:nvPr>
            <p:ph type="title"/>
          </p:nvPr>
        </p:nvSpPr>
        <p:spPr>
          <a:xfrm>
            <a:off x="335280" y="676656"/>
            <a:ext cx="9601200" cy="571500"/>
          </a:xfrm>
          <a:prstGeom prst="rect">
            <a:avLst/>
          </a:prstGeom>
          <a:noFill/>
          <a:ln>
            <a:noFill/>
          </a:ln>
        </p:spPr>
        <p:txBody>
          <a:bodyPr spcFirstLastPara="1" wrap="square" lIns="91425" tIns="0" rIns="91425" bIns="0" anchor="b" anchorCtr="0">
            <a:noAutofit/>
          </a:bodyPr>
          <a:lstStyle/>
          <a:p>
            <a:r>
              <a:rPr lang="en-US" dirty="0"/>
              <a:t>React 16 JS Environment Requirements</a:t>
            </a:r>
          </a:p>
        </p:txBody>
      </p:sp>
      <p:sp>
        <p:nvSpPr>
          <p:cNvPr id="3" name="TextBox 2">
            <a:extLst>
              <a:ext uri="{FF2B5EF4-FFF2-40B4-BE49-F238E27FC236}">
                <a16:creationId xmlns:a16="http://schemas.microsoft.com/office/drawing/2014/main" id="{0A205DE2-FA28-1542-AEEC-45D49D9D71D3}"/>
              </a:ext>
            </a:extLst>
          </p:cNvPr>
          <p:cNvSpPr txBox="1"/>
          <p:nvPr/>
        </p:nvSpPr>
        <p:spPr>
          <a:xfrm>
            <a:off x="594360" y="1248156"/>
            <a:ext cx="8686800" cy="5262979"/>
          </a:xfrm>
          <a:prstGeom prst="rect">
            <a:avLst/>
          </a:prstGeom>
          <a:noFill/>
        </p:spPr>
        <p:txBody>
          <a:bodyPr wrap="square" rtlCol="0">
            <a:spAutoFit/>
          </a:bodyPr>
          <a:lstStyle/>
          <a:p>
            <a:pPr marL="285750" indent="-285750">
              <a:lnSpc>
                <a:spcPct val="300000"/>
              </a:lnSpc>
              <a:buFont typeface="Arial" panose="020B0604020202020204" pitchFamily="34" charset="0"/>
              <a:buChar char="•"/>
            </a:pPr>
            <a:r>
              <a:rPr lang="en-US" sz="2400" b="1" dirty="0"/>
              <a:t>collections types </a:t>
            </a:r>
            <a:r>
              <a:rPr lang="en-US" sz="2400" b="1" dirty="0">
                <a:hlinkClick r:id="rId3"/>
              </a:rPr>
              <a:t>Map</a:t>
            </a:r>
            <a:r>
              <a:rPr lang="en-US" sz="2400" b="1" dirty="0"/>
              <a:t> and </a:t>
            </a:r>
            <a:r>
              <a:rPr lang="en-US" sz="2400" b="1" dirty="0">
                <a:hlinkClick r:id="rId4"/>
              </a:rPr>
              <a:t>Set</a:t>
            </a:r>
            <a:r>
              <a:rPr lang="en-US" sz="2400" b="1" dirty="0"/>
              <a:t> </a:t>
            </a:r>
            <a:endParaRPr lang="en-US" sz="2400" b="1" dirty="0">
              <a:solidFill>
                <a:schemeClr val="tx1"/>
              </a:solidFill>
            </a:endParaRPr>
          </a:p>
          <a:p>
            <a:pPr marL="1028700" lvl="1" indent="-342900">
              <a:lnSpc>
                <a:spcPct val="150000"/>
              </a:lnSpc>
              <a:buFont typeface="Wingdings" pitchFamily="2" charset="2"/>
              <a:buChar char="ü"/>
            </a:pPr>
            <a:r>
              <a:rPr lang="en-US" sz="2000" dirty="0">
                <a:solidFill>
                  <a:schemeClr val="tx1"/>
                </a:solidFill>
                <a:sym typeface="Calibri"/>
              </a:rPr>
              <a:t>Use global polyfill in your bundled app such a </a:t>
            </a:r>
            <a:r>
              <a:rPr lang="en-US" sz="2000" dirty="0">
                <a:hlinkClick r:id="rId5"/>
              </a:rPr>
              <a:t>core-js</a:t>
            </a:r>
            <a:r>
              <a:rPr lang="en-US" sz="2000" dirty="0"/>
              <a:t> or </a:t>
            </a:r>
            <a:r>
              <a:rPr lang="en-US" sz="2000" dirty="0">
                <a:hlinkClick r:id="rId6"/>
              </a:rPr>
              <a:t>babel-polyfill</a:t>
            </a:r>
            <a:r>
              <a:rPr lang="en-US" sz="2000" dirty="0"/>
              <a:t> for older browsers and devices support (</a:t>
            </a:r>
            <a:r>
              <a:rPr lang="en-US" sz="2000" dirty="0" err="1"/>
              <a:t>e.g</a:t>
            </a:r>
            <a:r>
              <a:rPr lang="en-US" sz="2000" dirty="0"/>
              <a:t> IE &lt; 11)</a:t>
            </a:r>
          </a:p>
          <a:p>
            <a:pPr marL="685800" lvl="1">
              <a:lnSpc>
                <a:spcPct val="150000"/>
              </a:lnSpc>
            </a:pPr>
            <a:endParaRPr lang="en-US" sz="2000" dirty="0">
              <a:solidFill>
                <a:schemeClr val="tx1"/>
              </a:solidFill>
              <a:sym typeface="Calibri"/>
            </a:endParaRPr>
          </a:p>
          <a:p>
            <a:pPr marL="285750" indent="-285750">
              <a:lnSpc>
                <a:spcPct val="150000"/>
              </a:lnSpc>
              <a:buFont typeface="Arial" panose="020B0604020202020204" pitchFamily="34" charset="0"/>
              <a:buChar char="•"/>
            </a:pPr>
            <a:r>
              <a:rPr lang="en-US" sz="2400" b="1" dirty="0"/>
              <a:t>requestAnimationFrame</a:t>
            </a:r>
            <a:r>
              <a:rPr lang="en-US" dirty="0"/>
              <a:t>    </a:t>
            </a:r>
            <a:r>
              <a:rPr lang="en-US" sz="2400" dirty="0"/>
              <a:t>(even in test environments)</a:t>
            </a:r>
          </a:p>
          <a:p>
            <a:pPr marL="1028700" lvl="1" indent="-342900">
              <a:lnSpc>
                <a:spcPct val="150000"/>
              </a:lnSpc>
              <a:buFont typeface="Wingdings" pitchFamily="2" charset="2"/>
              <a:buChar char="ü"/>
            </a:pPr>
            <a:r>
              <a:rPr lang="en-US" sz="2000" dirty="0"/>
              <a:t>use the </a:t>
            </a:r>
            <a:r>
              <a:rPr lang="en-US" sz="2000" dirty="0">
                <a:hlinkClick r:id="rId7"/>
              </a:rPr>
              <a:t>raf</a:t>
            </a:r>
            <a:r>
              <a:rPr lang="en-US" sz="2000" dirty="0"/>
              <a:t> package to shim requestAnimationFrame</a:t>
            </a:r>
          </a:p>
          <a:p>
            <a:pPr marL="285750" indent="-285750">
              <a:lnSpc>
                <a:spcPct val="250000"/>
              </a:lnSpc>
              <a:buFont typeface="Arial" panose="020B0604020202020204" pitchFamily="34" charset="0"/>
              <a:buChar char="•"/>
            </a:pPr>
            <a:endParaRPr lang="en-US" sz="1800" b="1" dirty="0">
              <a:solidFill>
                <a:schemeClr val="tx1"/>
              </a:solidFill>
            </a:endParaRPr>
          </a:p>
          <a:p>
            <a:pPr marL="285750" indent="-285750">
              <a:lnSpc>
                <a:spcPct val="250000"/>
              </a:lnSpc>
              <a:buFont typeface="Arial" panose="020B0604020202020204" pitchFamily="34" charset="0"/>
              <a:buChar char="•"/>
            </a:pPr>
            <a:endParaRPr lang="en-US" sz="1800" b="1" dirty="0">
              <a:solidFill>
                <a:schemeClr val="tx1"/>
              </a:solidFill>
            </a:endParaRPr>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760301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2" name="Shape 612"/>
          <p:cNvSpPr txBox="1">
            <a:spLocks noGrp="1"/>
          </p:cNvSpPr>
          <p:nvPr>
            <p:ph type="title"/>
          </p:nvPr>
        </p:nvSpPr>
        <p:spPr>
          <a:xfrm>
            <a:off x="335280" y="676656"/>
            <a:ext cx="9601200" cy="571500"/>
          </a:xfrm>
          <a:prstGeom prst="rect">
            <a:avLst/>
          </a:prstGeom>
          <a:noFill/>
          <a:ln>
            <a:noFill/>
          </a:ln>
        </p:spPr>
        <p:txBody>
          <a:bodyPr spcFirstLastPara="1" wrap="square" lIns="91425" tIns="0" rIns="91425" bIns="0" anchor="b" anchorCtr="0">
            <a:noAutofit/>
          </a:bodyPr>
          <a:lstStyle/>
          <a:p>
            <a:r>
              <a:rPr lang="en-US" dirty="0"/>
              <a:t>Packaging</a:t>
            </a:r>
          </a:p>
        </p:txBody>
      </p:sp>
      <p:sp>
        <p:nvSpPr>
          <p:cNvPr id="3" name="TextBox 2">
            <a:extLst>
              <a:ext uri="{FF2B5EF4-FFF2-40B4-BE49-F238E27FC236}">
                <a16:creationId xmlns:a16="http://schemas.microsoft.com/office/drawing/2014/main" id="{0A205DE2-FA28-1542-AEEC-45D49D9D71D3}"/>
              </a:ext>
            </a:extLst>
          </p:cNvPr>
          <p:cNvSpPr txBox="1"/>
          <p:nvPr/>
        </p:nvSpPr>
        <p:spPr>
          <a:xfrm>
            <a:off x="457200" y="1248156"/>
            <a:ext cx="8686800" cy="5509200"/>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400" dirty="0">
                <a:solidFill>
                  <a:srgbClr val="1A1A1A"/>
                </a:solidFill>
                <a:latin typeface="-apple-system"/>
              </a:rPr>
              <a:t>No</a:t>
            </a:r>
            <a:r>
              <a:rPr lang="en-US" sz="2400" b="1" dirty="0">
                <a:solidFill>
                  <a:srgbClr val="1A1A1A"/>
                </a:solidFill>
                <a:latin typeface="-apple-system"/>
              </a:rPr>
              <a:t> </a:t>
            </a:r>
            <a:r>
              <a:rPr lang="en-US" sz="2400" b="1" dirty="0"/>
              <a:t>react/lib/*</a:t>
            </a:r>
            <a:r>
              <a:rPr lang="en-US" sz="2400" dirty="0">
                <a:solidFill>
                  <a:srgbClr val="1A1A1A"/>
                </a:solidFill>
                <a:latin typeface="-apple-system"/>
              </a:rPr>
              <a:t> and </a:t>
            </a:r>
            <a:r>
              <a:rPr lang="en-US" sz="2400" b="1" dirty="0"/>
              <a:t>react-</a:t>
            </a:r>
            <a:r>
              <a:rPr lang="en-US" sz="2400" b="1" dirty="0" err="1"/>
              <a:t>dom</a:t>
            </a:r>
            <a:r>
              <a:rPr lang="en-US" sz="2400" b="1" dirty="0"/>
              <a:t>/lib/* </a:t>
            </a:r>
            <a:r>
              <a:rPr lang="en-US" sz="2400" dirty="0"/>
              <a:t>anymore</a:t>
            </a:r>
          </a:p>
          <a:p>
            <a:pPr marL="285750" indent="-285750">
              <a:lnSpc>
                <a:spcPct val="200000"/>
              </a:lnSpc>
              <a:buFont typeface="Arial" panose="020B0604020202020204" pitchFamily="34" charset="0"/>
              <a:buChar char="•"/>
            </a:pPr>
            <a:r>
              <a:rPr lang="en-US" sz="2400" dirty="0"/>
              <a:t>No </a:t>
            </a:r>
            <a:r>
              <a:rPr lang="en-US" sz="2400" b="1" dirty="0"/>
              <a:t>react-with-</a:t>
            </a:r>
            <a:r>
              <a:rPr lang="en-US" sz="2400" b="1" dirty="0" err="1"/>
              <a:t>addons.js</a:t>
            </a:r>
            <a:r>
              <a:rPr lang="en-US" sz="2400" dirty="0"/>
              <a:t> build anymore. </a:t>
            </a:r>
          </a:p>
          <a:p>
            <a:pPr marL="1028700" lvl="1" indent="-342900">
              <a:lnSpc>
                <a:spcPct val="150000"/>
              </a:lnSpc>
              <a:buFont typeface="Wingdings" pitchFamily="2" charset="2"/>
              <a:buChar char="ü"/>
            </a:pPr>
            <a:r>
              <a:rPr lang="en-US" sz="2000" dirty="0">
                <a:solidFill>
                  <a:schemeClr val="tx1"/>
                </a:solidFill>
              </a:rPr>
              <a:t>All compatible </a:t>
            </a:r>
            <a:r>
              <a:rPr lang="en-US" sz="2000" dirty="0" err="1">
                <a:solidFill>
                  <a:schemeClr val="tx1"/>
                </a:solidFill>
              </a:rPr>
              <a:t>addons</a:t>
            </a:r>
            <a:r>
              <a:rPr lang="en-US" sz="2000" dirty="0">
                <a:solidFill>
                  <a:schemeClr val="tx1"/>
                </a:solidFill>
              </a:rPr>
              <a:t> are published separately on </a:t>
            </a:r>
            <a:r>
              <a:rPr lang="en-US" sz="2000" dirty="0" err="1">
                <a:solidFill>
                  <a:schemeClr val="tx1"/>
                </a:solidFill>
              </a:rPr>
              <a:t>npm</a:t>
            </a:r>
            <a:r>
              <a:rPr lang="en-US" sz="2000" dirty="0">
                <a:solidFill>
                  <a:schemeClr val="tx1"/>
                </a:solidFill>
              </a:rPr>
              <a:t>, and have single-file browser versions if you need them. </a:t>
            </a:r>
          </a:p>
          <a:p>
            <a:pPr marL="285750" lvl="1" indent="-285750">
              <a:buFont typeface="Arial" panose="020B0604020202020204" pitchFamily="34" charset="0"/>
              <a:buChar char="•"/>
            </a:pPr>
            <a:endParaRPr lang="en-US" sz="2000" dirty="0">
              <a:solidFill>
                <a:schemeClr val="tx1"/>
              </a:solidFill>
              <a:sym typeface="Calibri"/>
            </a:endParaRPr>
          </a:p>
          <a:p>
            <a:pPr marL="342900" indent="-342900">
              <a:buFont typeface="Arial" panose="020B0604020202020204" pitchFamily="34" charset="0"/>
              <a:buChar char="•"/>
            </a:pPr>
            <a:r>
              <a:rPr lang="en-US" sz="2400" dirty="0">
                <a:solidFill>
                  <a:srgbClr val="1A1A1A"/>
                </a:solidFill>
                <a:latin typeface="-apple-system"/>
              </a:rPr>
              <a:t>Changing </a:t>
            </a:r>
            <a:r>
              <a:rPr lang="en-US" sz="2400" b="1" dirty="0">
                <a:solidFill>
                  <a:srgbClr val="1A1A1A"/>
                </a:solidFill>
                <a:latin typeface="-apple-system"/>
              </a:rPr>
              <a:t>names and paths </a:t>
            </a:r>
            <a:r>
              <a:rPr lang="en-US" sz="2400" dirty="0">
                <a:solidFill>
                  <a:srgbClr val="1A1A1A"/>
                </a:solidFill>
                <a:latin typeface="-apple-system"/>
              </a:rPr>
              <a:t>to the single-file</a:t>
            </a:r>
            <a:br>
              <a:rPr lang="en-US" sz="2400" dirty="0">
                <a:solidFill>
                  <a:srgbClr val="1A1A1A"/>
                </a:solidFill>
                <a:latin typeface="-apple-system"/>
              </a:rPr>
            </a:br>
            <a:endParaRPr lang="en-US" sz="2400" dirty="0">
              <a:solidFill>
                <a:srgbClr val="1A1A1A"/>
              </a:solidFill>
              <a:latin typeface="-apple-system"/>
            </a:endParaRPr>
          </a:p>
          <a:p>
            <a:pPr lvl="1"/>
            <a:endParaRPr lang="en-US" sz="2000" dirty="0">
              <a:solidFill>
                <a:schemeClr val="tx1"/>
              </a:solidFill>
              <a:sym typeface="Calibri"/>
            </a:endParaRPr>
          </a:p>
          <a:p>
            <a:pPr marL="285750" indent="-285750">
              <a:lnSpc>
                <a:spcPct val="250000"/>
              </a:lnSpc>
              <a:buFont typeface="Arial" panose="020B0604020202020204" pitchFamily="34" charset="0"/>
              <a:buChar char="•"/>
            </a:pPr>
            <a:endParaRPr lang="en-US" sz="1800" b="1" dirty="0">
              <a:solidFill>
                <a:schemeClr val="tx1"/>
              </a:solidFill>
            </a:endParaRPr>
          </a:p>
          <a:p>
            <a:pPr marL="285750" indent="-285750">
              <a:lnSpc>
                <a:spcPct val="250000"/>
              </a:lnSpc>
              <a:buFont typeface="Arial" panose="020B0604020202020204" pitchFamily="34" charset="0"/>
              <a:buChar char="•"/>
            </a:pPr>
            <a:endParaRPr lang="en-US" sz="1800" b="1" dirty="0">
              <a:solidFill>
                <a:schemeClr val="tx1"/>
              </a:solidFill>
            </a:endParaRPr>
          </a:p>
          <a:p>
            <a:pPr marL="285750" indent="-285750">
              <a:buFont typeface="Arial" panose="020B0604020202020204" pitchFamily="34" charset="0"/>
              <a:buChar char="•"/>
            </a:pPr>
            <a:endParaRPr lang="en-US" sz="1800" dirty="0"/>
          </a:p>
        </p:txBody>
      </p:sp>
      <p:pic>
        <p:nvPicPr>
          <p:cNvPr id="2" name="Picture 1">
            <a:extLst>
              <a:ext uri="{FF2B5EF4-FFF2-40B4-BE49-F238E27FC236}">
                <a16:creationId xmlns:a16="http://schemas.microsoft.com/office/drawing/2014/main" id="{468E07E8-2801-AC4A-B18A-C2F8822CA30E}"/>
              </a:ext>
            </a:extLst>
          </p:cNvPr>
          <p:cNvPicPr>
            <a:picLocks noChangeAspect="1"/>
          </p:cNvPicPr>
          <p:nvPr/>
        </p:nvPicPr>
        <p:blipFill>
          <a:blip r:embed="rId3"/>
          <a:stretch>
            <a:fillRect/>
          </a:stretch>
        </p:blipFill>
        <p:spPr>
          <a:xfrm>
            <a:off x="1036320" y="4414140"/>
            <a:ext cx="8040181" cy="2078100"/>
          </a:xfrm>
          <a:prstGeom prst="rect">
            <a:avLst/>
          </a:prstGeom>
        </p:spPr>
      </p:pic>
    </p:spTree>
    <p:extLst>
      <p:ext uri="{BB962C8B-B14F-4D97-AF65-F5344CB8AC3E}">
        <p14:creationId xmlns:p14="http://schemas.microsoft.com/office/powerpoint/2010/main" val="224318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3" name="Shape 683"/>
          <p:cNvSpPr txBox="1">
            <a:spLocks noGrp="1"/>
          </p:cNvSpPr>
          <p:nvPr>
            <p:ph type="title"/>
          </p:nvPr>
        </p:nvSpPr>
        <p:spPr>
          <a:xfrm>
            <a:off x="593724" y="676275"/>
            <a:ext cx="10042319" cy="571500"/>
          </a:xfrm>
          <a:prstGeom prst="rect">
            <a:avLst/>
          </a:prstGeom>
          <a:noFill/>
          <a:ln>
            <a:noFill/>
          </a:ln>
        </p:spPr>
        <p:txBody>
          <a:bodyPr spcFirstLastPara="1" wrap="square" lIns="91425" tIns="0" rIns="91425" bIns="0" anchor="b" anchorCtr="0">
            <a:noAutofit/>
          </a:bodyPr>
          <a:lstStyle/>
          <a:p>
            <a:pPr lvl="0"/>
            <a:r>
              <a:rPr lang="en-US" dirty="0"/>
              <a:t>REDUCED FILE SIZE</a:t>
            </a:r>
            <a:endParaRPr sz="3000" b="1" i="0" u="none" strike="noStrike" cap="none" dirty="0">
              <a:solidFill>
                <a:schemeClr val="dk2"/>
              </a:solidFill>
              <a:latin typeface="Arial"/>
              <a:ea typeface="Arial"/>
              <a:cs typeface="Arial"/>
              <a:sym typeface="Arial"/>
            </a:endParaRPr>
          </a:p>
        </p:txBody>
      </p:sp>
      <p:sp>
        <p:nvSpPr>
          <p:cNvPr id="9" name="TextBox 8">
            <a:extLst>
              <a:ext uri="{FF2B5EF4-FFF2-40B4-BE49-F238E27FC236}">
                <a16:creationId xmlns:a16="http://schemas.microsoft.com/office/drawing/2014/main" id="{E1CEE5C1-1EBE-3640-B9B8-23D85E2F1551}"/>
              </a:ext>
            </a:extLst>
          </p:cNvPr>
          <p:cNvSpPr txBox="1"/>
          <p:nvPr/>
        </p:nvSpPr>
        <p:spPr>
          <a:xfrm>
            <a:off x="593724" y="1384935"/>
            <a:ext cx="8260716" cy="5262979"/>
          </a:xfrm>
          <a:prstGeom prst="rect">
            <a:avLst/>
          </a:prstGeom>
          <a:noFill/>
        </p:spPr>
        <p:txBody>
          <a:bodyPr wrap="square" rtlCol="0">
            <a:spAutoFit/>
          </a:bodyPr>
          <a:lstStyle/>
          <a:p>
            <a:pPr marL="228600"/>
            <a:r>
              <a:rPr lang="en-US" sz="2400" dirty="0"/>
              <a:t>React v16.0 is actually </a:t>
            </a:r>
            <a:r>
              <a:rPr lang="en-US" sz="2400" b="1" dirty="0"/>
              <a:t>smaller</a:t>
            </a:r>
            <a:r>
              <a:rPr lang="en-US" sz="2400" dirty="0"/>
              <a:t> compared to 15.6.1</a:t>
            </a:r>
          </a:p>
          <a:p>
            <a:pPr marL="571500" indent="-342900">
              <a:buFont typeface="Arial" panose="020B0604020202020204" pitchFamily="34" charset="0"/>
              <a:buChar char="•"/>
            </a:pPr>
            <a:endParaRPr lang="en-US" sz="2400" dirty="0"/>
          </a:p>
          <a:p>
            <a:pPr marL="571500" indent="-342900">
              <a:buFont typeface="Arial" panose="020B0604020202020204" pitchFamily="34" charset="0"/>
              <a:buChar char="•"/>
            </a:pPr>
            <a:r>
              <a:rPr lang="en-US" sz="2400" dirty="0"/>
              <a:t>react is </a:t>
            </a:r>
            <a:r>
              <a:rPr lang="en-US" sz="2400" b="1" dirty="0"/>
              <a:t>5.3 kb (2.2 kb </a:t>
            </a:r>
            <a:r>
              <a:rPr lang="en-US" sz="2400" b="1" dirty="0" err="1"/>
              <a:t>gzipped</a:t>
            </a:r>
            <a:r>
              <a:rPr lang="en-US" sz="2400" b="1" dirty="0"/>
              <a:t>), </a:t>
            </a:r>
            <a:r>
              <a:rPr lang="en-US" sz="2400" dirty="0"/>
              <a:t>down from 20.7 kb (6.9 kb </a:t>
            </a:r>
            <a:r>
              <a:rPr lang="en-US" sz="2400" dirty="0" err="1"/>
              <a:t>gzipped</a:t>
            </a:r>
            <a:r>
              <a:rPr lang="en-US" sz="2400" dirty="0"/>
              <a:t>).</a:t>
            </a:r>
          </a:p>
          <a:p>
            <a:pPr marL="571500" indent="-342900">
              <a:buFont typeface="Arial" panose="020B0604020202020204" pitchFamily="34" charset="0"/>
              <a:buChar char="•"/>
            </a:pPr>
            <a:endParaRPr lang="en-US" sz="2400" dirty="0"/>
          </a:p>
          <a:p>
            <a:pPr marL="571500" indent="-342900">
              <a:buFont typeface="Arial" panose="020B0604020202020204" pitchFamily="34" charset="0"/>
              <a:buChar char="•"/>
            </a:pPr>
            <a:r>
              <a:rPr lang="en-US" sz="2400" dirty="0"/>
              <a:t>react-</a:t>
            </a:r>
            <a:r>
              <a:rPr lang="en-US" sz="2400" dirty="0" err="1"/>
              <a:t>dom</a:t>
            </a:r>
            <a:r>
              <a:rPr lang="en-US" sz="2400" dirty="0"/>
              <a:t> is </a:t>
            </a:r>
            <a:r>
              <a:rPr lang="en-US" sz="2400" b="1" dirty="0"/>
              <a:t>103.7 kb (32.6 kb </a:t>
            </a:r>
            <a:r>
              <a:rPr lang="en-US" sz="2400" b="1" dirty="0" err="1"/>
              <a:t>gzipped</a:t>
            </a:r>
            <a:r>
              <a:rPr lang="en-US" sz="2400" b="1" dirty="0"/>
              <a:t>), </a:t>
            </a:r>
            <a:r>
              <a:rPr lang="en-US" sz="2400" dirty="0"/>
              <a:t>down from 141 kb (42.9 kb </a:t>
            </a:r>
            <a:r>
              <a:rPr lang="en-US" sz="2400" dirty="0" err="1"/>
              <a:t>gzipped</a:t>
            </a:r>
            <a:r>
              <a:rPr lang="en-US" sz="2400" dirty="0"/>
              <a:t>).</a:t>
            </a:r>
          </a:p>
          <a:p>
            <a:pPr marL="571500" indent="-342900">
              <a:buFont typeface="Arial" panose="020B0604020202020204" pitchFamily="34" charset="0"/>
              <a:buChar char="•"/>
            </a:pPr>
            <a:endParaRPr lang="en-US" sz="2400" dirty="0"/>
          </a:p>
          <a:p>
            <a:pPr marL="571500" indent="-342900">
              <a:buFont typeface="Arial" panose="020B0604020202020204" pitchFamily="34" charset="0"/>
              <a:buChar char="•"/>
            </a:pPr>
            <a:r>
              <a:rPr lang="en-US" sz="2400" dirty="0"/>
              <a:t>react</a:t>
            </a:r>
            <a:r>
              <a:rPr lang="en-US" dirty="0"/>
              <a:t> + </a:t>
            </a:r>
            <a:r>
              <a:rPr lang="en-US" sz="2400" dirty="0"/>
              <a:t>react-</a:t>
            </a:r>
            <a:r>
              <a:rPr lang="en-US" sz="2400" dirty="0" err="1"/>
              <a:t>dom</a:t>
            </a:r>
            <a:r>
              <a:rPr lang="en-US" dirty="0"/>
              <a:t> </a:t>
            </a:r>
            <a:r>
              <a:rPr lang="en-US" sz="2400" dirty="0"/>
              <a:t>is </a:t>
            </a:r>
            <a:r>
              <a:rPr lang="en-US" sz="2400" b="1" dirty="0"/>
              <a:t>109 kb (34.8 kb </a:t>
            </a:r>
            <a:r>
              <a:rPr lang="en-US" sz="2400" b="1" dirty="0" err="1"/>
              <a:t>gzipped</a:t>
            </a:r>
            <a:r>
              <a:rPr lang="en-US" sz="2400" b="1" dirty="0"/>
              <a:t>), </a:t>
            </a:r>
            <a:r>
              <a:rPr lang="en-US" sz="2400" dirty="0"/>
              <a:t>down from 161.7 kb (49.8 kb </a:t>
            </a:r>
            <a:r>
              <a:rPr lang="en-US" sz="2400" dirty="0" err="1"/>
              <a:t>gzipped</a:t>
            </a:r>
            <a:r>
              <a:rPr lang="en-US" sz="2400" dirty="0"/>
              <a:t>)</a:t>
            </a:r>
          </a:p>
          <a:p>
            <a:pPr marL="571500" indent="-342900">
              <a:buFont typeface="Arial" panose="020B0604020202020204" pitchFamily="34" charset="0"/>
              <a:buChar char="•"/>
            </a:pPr>
            <a:endParaRPr lang="en-US" sz="2400" dirty="0"/>
          </a:p>
          <a:p>
            <a:pPr marL="571500" indent="-342900">
              <a:buFont typeface="Arial" panose="020B0604020202020204" pitchFamily="34" charset="0"/>
              <a:buChar char="•"/>
            </a:pPr>
            <a:endParaRPr lang="en-US" sz="2400" dirty="0"/>
          </a:p>
          <a:p>
            <a:pPr marL="228600"/>
            <a:r>
              <a:rPr lang="en-US" sz="2400" dirty="0"/>
              <a:t>That amounts to a combined </a:t>
            </a:r>
            <a:r>
              <a:rPr lang="en-US" sz="2400" b="1" dirty="0"/>
              <a:t>32% size decrease compared to the previous version (30% post-</a:t>
            </a:r>
            <a:r>
              <a:rPr lang="en-US" sz="2400" b="1" dirty="0" err="1"/>
              <a:t>gzip</a:t>
            </a:r>
            <a:r>
              <a:rPr lang="en-US" sz="2400" b="1" dirty="0"/>
              <a:t>)</a:t>
            </a:r>
            <a:endParaRPr lang="en-US" sz="2400" dirty="0"/>
          </a:p>
        </p:txBody>
      </p:sp>
    </p:spTree>
    <p:extLst>
      <p:ext uri="{BB962C8B-B14F-4D97-AF65-F5344CB8AC3E}">
        <p14:creationId xmlns:p14="http://schemas.microsoft.com/office/powerpoint/2010/main" val="623786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3" name="Shape 683"/>
          <p:cNvSpPr txBox="1">
            <a:spLocks noGrp="1"/>
          </p:cNvSpPr>
          <p:nvPr>
            <p:ph type="title"/>
          </p:nvPr>
        </p:nvSpPr>
        <p:spPr>
          <a:xfrm>
            <a:off x="593724" y="676275"/>
            <a:ext cx="10042319" cy="571500"/>
          </a:xfrm>
          <a:prstGeom prst="rect">
            <a:avLst/>
          </a:prstGeom>
          <a:noFill/>
          <a:ln>
            <a:noFill/>
          </a:ln>
        </p:spPr>
        <p:txBody>
          <a:bodyPr spcFirstLastPara="1" wrap="square" lIns="91425" tIns="0" rIns="91425" bIns="0" anchor="b" anchorCtr="0">
            <a:noAutofit/>
          </a:bodyPr>
          <a:lstStyle/>
          <a:p>
            <a:pPr lvl="0"/>
            <a:r>
              <a:rPr lang="en-US" dirty="0"/>
              <a:t>NEW CORE ARCHITECTURE</a:t>
            </a:r>
            <a:endParaRPr sz="3000" b="1" i="0" u="none" strike="noStrike" cap="none" dirty="0">
              <a:solidFill>
                <a:schemeClr val="dk2"/>
              </a:solidFill>
              <a:latin typeface="Arial"/>
              <a:ea typeface="Arial"/>
              <a:cs typeface="Arial"/>
              <a:sym typeface="Arial"/>
            </a:endParaRPr>
          </a:p>
        </p:txBody>
      </p:sp>
      <p:sp>
        <p:nvSpPr>
          <p:cNvPr id="684" name="Shape 684"/>
          <p:cNvSpPr txBox="1">
            <a:spLocks noGrp="1"/>
          </p:cNvSpPr>
          <p:nvPr>
            <p:ph type="body" idx="3"/>
          </p:nvPr>
        </p:nvSpPr>
        <p:spPr>
          <a:xfrm>
            <a:off x="593724" y="1366659"/>
            <a:ext cx="8339575" cy="315118"/>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Clr>
                <a:schemeClr val="dk2"/>
              </a:buClr>
              <a:buSzPts val="1800"/>
              <a:buFont typeface="Arial"/>
              <a:buNone/>
            </a:pPr>
            <a:r>
              <a:rPr lang="en-US" sz="2400" b="1" dirty="0"/>
              <a:t>Why Core Algorithm Rewrite?</a:t>
            </a:r>
            <a:endParaRPr sz="2400" b="1" i="0" u="none" strike="noStrike" cap="none" dirty="0">
              <a:solidFill>
                <a:schemeClr val="dk2"/>
              </a:solidFill>
              <a:latin typeface="Arial"/>
              <a:ea typeface="Arial"/>
              <a:cs typeface="Arial"/>
              <a:sym typeface="Arial"/>
            </a:endParaRPr>
          </a:p>
        </p:txBody>
      </p:sp>
      <p:sp>
        <p:nvSpPr>
          <p:cNvPr id="9" name="TextBox 8">
            <a:extLst>
              <a:ext uri="{FF2B5EF4-FFF2-40B4-BE49-F238E27FC236}">
                <a16:creationId xmlns:a16="http://schemas.microsoft.com/office/drawing/2014/main" id="{E1CEE5C1-1EBE-3640-B9B8-23D85E2F1551}"/>
              </a:ext>
            </a:extLst>
          </p:cNvPr>
          <p:cNvSpPr txBox="1"/>
          <p:nvPr/>
        </p:nvSpPr>
        <p:spPr>
          <a:xfrm>
            <a:off x="593724" y="1832968"/>
            <a:ext cx="9419706" cy="4154984"/>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400" dirty="0">
                <a:solidFill>
                  <a:schemeClr val="tx1"/>
                </a:solidFill>
              </a:rPr>
              <a:t>Asynchronous rendering</a:t>
            </a:r>
          </a:p>
          <a:p>
            <a:pPr marL="285750" indent="-285750">
              <a:lnSpc>
                <a:spcPct val="200000"/>
              </a:lnSpc>
              <a:buFont typeface="Arial" panose="020B0604020202020204" pitchFamily="34" charset="0"/>
              <a:buChar char="•"/>
            </a:pPr>
            <a:r>
              <a:rPr lang="en-US" sz="2400" dirty="0">
                <a:solidFill>
                  <a:schemeClr val="tx1"/>
                </a:solidFill>
              </a:rPr>
              <a:t>Efficient error handling using error boundaries</a:t>
            </a:r>
          </a:p>
          <a:p>
            <a:pPr marL="285750" indent="-285750">
              <a:lnSpc>
                <a:spcPct val="200000"/>
              </a:lnSpc>
              <a:buFont typeface="Arial" panose="020B0604020202020204" pitchFamily="34" charset="0"/>
              <a:buChar char="•"/>
            </a:pPr>
            <a:r>
              <a:rPr lang="en-US" sz="2400" dirty="0">
                <a:solidFill>
                  <a:schemeClr val="tx1"/>
                </a:solidFill>
              </a:rPr>
              <a:t>Longstanding features : </a:t>
            </a:r>
          </a:p>
          <a:p>
            <a:pPr marL="1028700" lvl="1" indent="-342900">
              <a:lnSpc>
                <a:spcPct val="150000"/>
              </a:lnSpc>
              <a:buFont typeface="Wingdings" pitchFamily="2" charset="2"/>
              <a:buChar char="ü"/>
            </a:pPr>
            <a:r>
              <a:rPr lang="en-US" sz="2000" dirty="0">
                <a:solidFill>
                  <a:schemeClr val="tx1"/>
                </a:solidFill>
                <a:sym typeface="Calibri"/>
              </a:rPr>
              <a:t>Fragments</a:t>
            </a:r>
          </a:p>
          <a:p>
            <a:pPr marL="1028700" lvl="1" indent="-342900">
              <a:lnSpc>
                <a:spcPct val="150000"/>
              </a:lnSpc>
              <a:buFont typeface="Wingdings" pitchFamily="2" charset="2"/>
              <a:buChar char="ü"/>
            </a:pPr>
            <a:r>
              <a:rPr lang="en-US" sz="2000" dirty="0">
                <a:solidFill>
                  <a:schemeClr val="tx1"/>
                </a:solidFill>
                <a:sym typeface="Calibri"/>
              </a:rPr>
              <a:t>Returning text from render</a:t>
            </a:r>
          </a:p>
          <a:p>
            <a:pPr marL="1028700" lvl="1" indent="-342900">
              <a:lnSpc>
                <a:spcPct val="150000"/>
              </a:lnSpc>
              <a:buFont typeface="Wingdings" pitchFamily="2" charset="2"/>
              <a:buChar char="ü"/>
            </a:pPr>
            <a:r>
              <a:rPr lang="en-US" sz="2000" dirty="0">
                <a:solidFill>
                  <a:schemeClr val="tx1"/>
                </a:solidFill>
              </a:rPr>
              <a:t>Simple, non-complex ways to write custom renderers </a:t>
            </a:r>
          </a:p>
          <a:p>
            <a:pPr marL="1028700" indent="-342900">
              <a:lnSpc>
                <a:spcPct val="150000"/>
              </a:lnSpc>
              <a:buFont typeface="Wingdings" pitchFamily="2" charset="2"/>
              <a:buChar char="ü"/>
            </a:pPr>
            <a:r>
              <a:rPr lang="en-US" sz="2000" dirty="0">
                <a:solidFill>
                  <a:schemeClr val="tx1"/>
                </a:solidFill>
                <a:sym typeface="Calibri"/>
              </a:rPr>
              <a:t>Scheduling of rendering work subtrees </a:t>
            </a:r>
            <a:endParaRPr lang="en-US" sz="2000" dirty="0">
              <a:solidFill>
                <a:schemeClr val="tx1"/>
              </a:solidFill>
            </a:endParaRPr>
          </a:p>
        </p:txBody>
      </p:sp>
      <p:pic>
        <p:nvPicPr>
          <p:cNvPr id="2" name="Picture 1">
            <a:extLst>
              <a:ext uri="{FF2B5EF4-FFF2-40B4-BE49-F238E27FC236}">
                <a16:creationId xmlns:a16="http://schemas.microsoft.com/office/drawing/2014/main" id="{773A4962-A80D-C040-8325-6A7E917AD2F5}"/>
              </a:ext>
            </a:extLst>
          </p:cNvPr>
          <p:cNvPicPr>
            <a:picLocks noChangeAspect="1"/>
          </p:cNvPicPr>
          <p:nvPr/>
        </p:nvPicPr>
        <p:blipFill>
          <a:blip r:embed="rId3"/>
          <a:stretch>
            <a:fillRect/>
          </a:stretch>
        </p:blipFill>
        <p:spPr>
          <a:xfrm>
            <a:off x="5990922" y="676275"/>
            <a:ext cx="3153078" cy="1789905"/>
          </a:xfrm>
          <a:prstGeom prst="rect">
            <a:avLst/>
          </a:prstGeom>
        </p:spPr>
      </p:pic>
    </p:spTree>
    <p:extLst>
      <p:ext uri="{BB962C8B-B14F-4D97-AF65-F5344CB8AC3E}">
        <p14:creationId xmlns:p14="http://schemas.microsoft.com/office/powerpoint/2010/main" val="117028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3" name="Shape 683"/>
          <p:cNvSpPr txBox="1">
            <a:spLocks noGrp="1"/>
          </p:cNvSpPr>
          <p:nvPr>
            <p:ph type="title"/>
          </p:nvPr>
        </p:nvSpPr>
        <p:spPr>
          <a:xfrm>
            <a:off x="593724" y="676275"/>
            <a:ext cx="10042319" cy="571500"/>
          </a:xfrm>
          <a:prstGeom prst="rect">
            <a:avLst/>
          </a:prstGeom>
          <a:noFill/>
          <a:ln>
            <a:noFill/>
          </a:ln>
        </p:spPr>
        <p:txBody>
          <a:bodyPr spcFirstLastPara="1" wrap="square" lIns="91425" tIns="0" rIns="91425" bIns="0" anchor="b" anchorCtr="0">
            <a:noAutofit/>
          </a:bodyPr>
          <a:lstStyle/>
          <a:p>
            <a:pPr lvl="0"/>
            <a:r>
              <a:rPr lang="en-US" dirty="0"/>
              <a:t>REACT FIBER</a:t>
            </a:r>
            <a:endParaRPr sz="3000" b="1" i="0" u="none" strike="noStrike" cap="none" dirty="0">
              <a:solidFill>
                <a:schemeClr val="dk2"/>
              </a:solidFill>
              <a:latin typeface="Arial"/>
              <a:ea typeface="Arial"/>
              <a:cs typeface="Arial"/>
              <a:sym typeface="Arial"/>
            </a:endParaRPr>
          </a:p>
        </p:txBody>
      </p:sp>
      <p:sp>
        <p:nvSpPr>
          <p:cNvPr id="3" name="Text Placeholder 2">
            <a:extLst>
              <a:ext uri="{FF2B5EF4-FFF2-40B4-BE49-F238E27FC236}">
                <a16:creationId xmlns:a16="http://schemas.microsoft.com/office/drawing/2014/main" id="{84008D1B-2380-0B4D-B37D-C52B0D2247FE}"/>
              </a:ext>
            </a:extLst>
          </p:cNvPr>
          <p:cNvSpPr>
            <a:spLocks noGrp="1"/>
          </p:cNvSpPr>
          <p:nvPr>
            <p:ph type="body" idx="1"/>
          </p:nvPr>
        </p:nvSpPr>
        <p:spPr>
          <a:xfrm>
            <a:off x="9690426" y="3654881"/>
            <a:ext cx="10045443" cy="4278156"/>
          </a:xfrm>
        </p:spPr>
        <p:txBody>
          <a:bodyPr/>
          <a:lstStyle/>
          <a:p>
            <a:pPr marL="228600" indent="0"/>
            <a:endParaRPr lang="en-US" sz="2400" b="0" dirty="0">
              <a:solidFill>
                <a:schemeClr val="tx1"/>
              </a:solidFill>
            </a:endParaRPr>
          </a:p>
          <a:p>
            <a:pPr marL="1028700" lvl="1" indent="-342900">
              <a:buFont typeface="Arial" panose="020B0604020202020204" pitchFamily="34" charset="0"/>
              <a:buChar char="•"/>
            </a:pPr>
            <a:endParaRPr lang="en-US" b="0" dirty="0"/>
          </a:p>
          <a:p>
            <a:pPr marL="971550" lvl="1" indent="-285750">
              <a:buFont typeface="Wingdings" pitchFamily="2" charset="2"/>
              <a:buChar char="Ø"/>
            </a:pPr>
            <a:endParaRPr lang="en-US" sz="3200" dirty="0">
              <a:solidFill>
                <a:schemeClr val="tx1"/>
              </a:solidFill>
            </a:endParaRPr>
          </a:p>
          <a:p>
            <a:pPr marL="514350" indent="-285750">
              <a:buFont typeface="Wingdings" pitchFamily="2" charset="2"/>
              <a:buChar char="Ø"/>
            </a:pPr>
            <a:endParaRPr lang="en-US" sz="1800" dirty="0">
              <a:solidFill>
                <a:schemeClr val="tx1"/>
              </a:solidFill>
            </a:endParaRPr>
          </a:p>
        </p:txBody>
      </p:sp>
      <p:grpSp>
        <p:nvGrpSpPr>
          <p:cNvPr id="6" name="Group 5">
            <a:extLst>
              <a:ext uri="{FF2B5EF4-FFF2-40B4-BE49-F238E27FC236}">
                <a16:creationId xmlns:a16="http://schemas.microsoft.com/office/drawing/2014/main" id="{E8FA1F2A-F479-2C46-BF04-07B8D8B41EC1}"/>
              </a:ext>
            </a:extLst>
          </p:cNvPr>
          <p:cNvGrpSpPr/>
          <p:nvPr/>
        </p:nvGrpSpPr>
        <p:grpSpPr>
          <a:xfrm>
            <a:off x="4961062" y="0"/>
            <a:ext cx="3492500" cy="2324100"/>
            <a:chOff x="5112568" y="318212"/>
            <a:chExt cx="3492500" cy="2324100"/>
          </a:xfrm>
        </p:grpSpPr>
        <p:pic>
          <p:nvPicPr>
            <p:cNvPr id="2" name="Picture 1">
              <a:extLst>
                <a:ext uri="{FF2B5EF4-FFF2-40B4-BE49-F238E27FC236}">
                  <a16:creationId xmlns:a16="http://schemas.microsoft.com/office/drawing/2014/main" id="{0C1F8F64-19B0-6E4A-A038-6F1C70C20C66}"/>
                </a:ext>
              </a:extLst>
            </p:cNvPr>
            <p:cNvPicPr>
              <a:picLocks noChangeAspect="1"/>
            </p:cNvPicPr>
            <p:nvPr/>
          </p:nvPicPr>
          <p:blipFill>
            <a:blip r:embed="rId3"/>
            <a:stretch>
              <a:fillRect/>
            </a:stretch>
          </p:blipFill>
          <p:spPr>
            <a:xfrm>
              <a:off x="5112568" y="318212"/>
              <a:ext cx="3492500" cy="2324100"/>
            </a:xfrm>
            <a:prstGeom prst="rect">
              <a:avLst/>
            </a:prstGeom>
          </p:spPr>
        </p:pic>
        <p:pic>
          <p:nvPicPr>
            <p:cNvPr id="7" name="Picture 6">
              <a:extLst>
                <a:ext uri="{FF2B5EF4-FFF2-40B4-BE49-F238E27FC236}">
                  <a16:creationId xmlns:a16="http://schemas.microsoft.com/office/drawing/2014/main" id="{19E2D126-E647-8845-B295-CBD0720EAED4}"/>
                </a:ext>
              </a:extLst>
            </p:cNvPr>
            <p:cNvPicPr>
              <a:picLocks noChangeAspect="1"/>
            </p:cNvPicPr>
            <p:nvPr/>
          </p:nvPicPr>
          <p:blipFill>
            <a:blip r:embed="rId4"/>
            <a:stretch>
              <a:fillRect/>
            </a:stretch>
          </p:blipFill>
          <p:spPr>
            <a:xfrm>
              <a:off x="5286182" y="736888"/>
              <a:ext cx="998163" cy="885943"/>
            </a:xfrm>
            <a:prstGeom prst="rect">
              <a:avLst/>
            </a:prstGeom>
          </p:spPr>
        </p:pic>
      </p:grpSp>
      <p:sp>
        <p:nvSpPr>
          <p:cNvPr id="9" name="TextBox 8">
            <a:extLst>
              <a:ext uri="{FF2B5EF4-FFF2-40B4-BE49-F238E27FC236}">
                <a16:creationId xmlns:a16="http://schemas.microsoft.com/office/drawing/2014/main" id="{E1CEE5C1-1EBE-3640-B9B8-23D85E2F1551}"/>
              </a:ext>
            </a:extLst>
          </p:cNvPr>
          <p:cNvSpPr txBox="1"/>
          <p:nvPr/>
        </p:nvSpPr>
        <p:spPr>
          <a:xfrm>
            <a:off x="593723" y="1800661"/>
            <a:ext cx="8339575" cy="4462760"/>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400" dirty="0">
                <a:solidFill>
                  <a:schemeClr val="tx1"/>
                </a:solidFill>
                <a:sym typeface="Calibri"/>
              </a:rPr>
              <a:t>Compatible rewrite of the React </a:t>
            </a:r>
            <a:r>
              <a:rPr lang="en-US" sz="2400" kern="1200" dirty="0">
                <a:solidFill>
                  <a:schemeClr val="dk1"/>
                </a:solidFill>
                <a:latin typeface="Calibri"/>
                <a:cs typeface="Calibri"/>
                <a:sym typeface="Calibri"/>
              </a:rPr>
              <a:t>C</a:t>
            </a:r>
            <a:r>
              <a:rPr lang="en-US" sz="2400" kern="1200" dirty="0">
                <a:solidFill>
                  <a:schemeClr val="dk1"/>
                </a:solidFill>
                <a:latin typeface="Calibri"/>
                <a:ea typeface="Calibri"/>
                <a:cs typeface="Calibri"/>
                <a:sym typeface="Calibri"/>
              </a:rPr>
              <a:t>ore </a:t>
            </a:r>
            <a:r>
              <a:rPr lang="en-US" sz="2400" dirty="0">
                <a:solidFill>
                  <a:schemeClr val="tx1"/>
                </a:solidFill>
              </a:rPr>
              <a:t>algorithm</a:t>
            </a:r>
          </a:p>
          <a:p>
            <a:pPr marL="285750" indent="-285750">
              <a:lnSpc>
                <a:spcPct val="200000"/>
              </a:lnSpc>
              <a:buFont typeface="Arial" panose="020B0604020202020204" pitchFamily="34" charset="0"/>
              <a:buChar char="•"/>
            </a:pPr>
            <a:r>
              <a:rPr lang="en-US" sz="2400" b="1" dirty="0">
                <a:solidFill>
                  <a:schemeClr val="tx1"/>
                </a:solidFill>
              </a:rPr>
              <a:t>Incremental rendering</a:t>
            </a:r>
          </a:p>
          <a:p>
            <a:pPr marL="1028700" lvl="1" indent="-342900">
              <a:buFont typeface="Wingdings" pitchFamily="2" charset="2"/>
              <a:buChar char="ü"/>
            </a:pPr>
            <a:r>
              <a:rPr lang="en-US" sz="2000" dirty="0">
                <a:solidFill>
                  <a:schemeClr val="tx1"/>
                </a:solidFill>
                <a:sym typeface="Calibri"/>
              </a:rPr>
              <a:t>Ability to split the rendering into chunks and spread it over multiple frames</a:t>
            </a:r>
            <a:endParaRPr lang="en-US" sz="1800" b="1" dirty="0">
              <a:solidFill>
                <a:schemeClr val="tx1"/>
              </a:solidFill>
            </a:endParaRPr>
          </a:p>
          <a:p>
            <a:pPr marL="285750" indent="-285750">
              <a:lnSpc>
                <a:spcPct val="200000"/>
              </a:lnSpc>
              <a:buFont typeface="Arial" panose="020B0604020202020204" pitchFamily="34" charset="0"/>
              <a:buChar char="•"/>
            </a:pPr>
            <a:r>
              <a:rPr lang="en-US" sz="2400" b="1" dirty="0">
                <a:solidFill>
                  <a:schemeClr val="tx1"/>
                </a:solidFill>
              </a:rPr>
              <a:t>Task Scheduling:  </a:t>
            </a:r>
            <a:r>
              <a:rPr lang="en-US" sz="2400" dirty="0">
                <a:solidFill>
                  <a:schemeClr val="tx1"/>
                </a:solidFill>
              </a:rPr>
              <a:t>allows smooth rendering of the UI</a:t>
            </a:r>
          </a:p>
          <a:p>
            <a:pPr marL="1028700" lvl="1" indent="-342900">
              <a:buFont typeface="Wingdings" pitchFamily="2" charset="2"/>
              <a:buChar char="ü"/>
            </a:pPr>
            <a:r>
              <a:rPr lang="en-US" sz="2000" dirty="0">
                <a:solidFill>
                  <a:schemeClr val="tx1"/>
                </a:solidFill>
                <a:sym typeface="Calibri"/>
              </a:rPr>
              <a:t>Checking for more important updates rather than waiting for all the changes to be propagated  </a:t>
            </a:r>
            <a:r>
              <a:rPr lang="en-US" sz="2000" dirty="0">
                <a:solidFill>
                  <a:schemeClr val="tx1"/>
                </a:solidFill>
              </a:rPr>
              <a:t>throughout the entirety of the component tree before updating the UI</a:t>
            </a:r>
          </a:p>
          <a:p>
            <a:pPr marL="1028700" lvl="1" indent="-342900">
              <a:buFont typeface="Wingdings" pitchFamily="2" charset="2"/>
              <a:buChar char="ü"/>
            </a:pPr>
            <a:endParaRPr lang="en-US" sz="2000" dirty="0">
              <a:solidFill>
                <a:schemeClr val="tx1"/>
              </a:solidFill>
              <a:sym typeface="Calibri"/>
            </a:endParaRPr>
          </a:p>
          <a:p>
            <a:pPr marL="285750" indent="-285750">
              <a:buFont typeface="Arial" panose="020B0604020202020204" pitchFamily="34" charset="0"/>
              <a:buChar char="•"/>
            </a:pPr>
            <a:endParaRPr lang="en-US" sz="2000" dirty="0">
              <a:solidFill>
                <a:schemeClr val="tx1"/>
              </a:solidFill>
            </a:endParaRPr>
          </a:p>
        </p:txBody>
      </p:sp>
      <p:sp>
        <p:nvSpPr>
          <p:cNvPr id="8" name="Shape 684">
            <a:extLst>
              <a:ext uri="{FF2B5EF4-FFF2-40B4-BE49-F238E27FC236}">
                <a16:creationId xmlns:a16="http://schemas.microsoft.com/office/drawing/2014/main" id="{85694E84-B42C-D64C-901C-3B5E85C6B5BB}"/>
              </a:ext>
            </a:extLst>
          </p:cNvPr>
          <p:cNvSpPr txBox="1">
            <a:spLocks noGrp="1"/>
          </p:cNvSpPr>
          <p:nvPr>
            <p:ph type="body" idx="3"/>
          </p:nvPr>
        </p:nvSpPr>
        <p:spPr>
          <a:xfrm>
            <a:off x="593724" y="1366659"/>
            <a:ext cx="8339575" cy="315118"/>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Clr>
                <a:schemeClr val="dk2"/>
              </a:buClr>
              <a:buSzPts val="1800"/>
              <a:buFont typeface="Arial"/>
              <a:buNone/>
            </a:pPr>
            <a:r>
              <a:rPr lang="en-US" sz="2400" b="1" dirty="0"/>
              <a:t>New Core Algorithm of React</a:t>
            </a:r>
            <a:endParaRPr sz="2400" b="1" i="0" u="none" strike="noStrike" cap="none" dirty="0">
              <a:solidFill>
                <a:schemeClr val="dk2"/>
              </a:solidFill>
              <a:latin typeface="Arial"/>
              <a:ea typeface="Arial"/>
              <a:cs typeface="Arial"/>
              <a:sym typeface="Arial"/>
            </a:endParaRPr>
          </a:p>
        </p:txBody>
      </p:sp>
    </p:spTree>
    <p:extLst>
      <p:ext uri="{BB962C8B-B14F-4D97-AF65-F5344CB8AC3E}">
        <p14:creationId xmlns:p14="http://schemas.microsoft.com/office/powerpoint/2010/main" val="2010931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Nielsen Standard Texture 1">
  <a:themeElements>
    <a:clrScheme name="Custom 2">
      <a:dk1>
        <a:srgbClr val="000000"/>
      </a:dk1>
      <a:lt1>
        <a:srgbClr val="FFFFFF"/>
      </a:lt1>
      <a:dk2>
        <a:srgbClr val="000000"/>
      </a:dk2>
      <a:lt2>
        <a:srgbClr val="707276"/>
      </a:lt2>
      <a:accent1>
        <a:srgbClr val="00AEEF"/>
      </a:accent1>
      <a:accent2>
        <a:srgbClr val="B21DAC"/>
      </a:accent2>
      <a:accent3>
        <a:srgbClr val="8DC63F"/>
      </a:accent3>
      <a:accent4>
        <a:srgbClr val="FFB100"/>
      </a:accent4>
      <a:accent5>
        <a:srgbClr val="DC0015"/>
      </a:accent5>
      <a:accent6>
        <a:srgbClr val="000000"/>
      </a:accent6>
      <a:hlink>
        <a:srgbClr val="B21DAC"/>
      </a:hlink>
      <a:folHlink>
        <a:srgbClr val="DC001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5969</TotalTime>
  <Words>858</Words>
  <Application>Microsoft Macintosh PowerPoint</Application>
  <PresentationFormat>On-screen Show (4:3)</PresentationFormat>
  <Paragraphs>202</Paragraphs>
  <Slides>15</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-apple-system</vt:lpstr>
      <vt:lpstr>Arial</vt:lpstr>
      <vt:lpstr>Calibri</vt:lpstr>
      <vt:lpstr>Wingdings</vt:lpstr>
      <vt:lpstr>Nielsen Standard Texture 1</vt:lpstr>
      <vt:lpstr>What’s new in React 16</vt:lpstr>
      <vt:lpstr>ANNONCEMENT FOR WEBAPPS</vt:lpstr>
      <vt:lpstr>PowerPoint Presentation</vt:lpstr>
      <vt:lpstr>React 16.x Releases</vt:lpstr>
      <vt:lpstr>React 16 JS Environment Requirements</vt:lpstr>
      <vt:lpstr>Packaging</vt:lpstr>
      <vt:lpstr>REDUCED FILE SIZE</vt:lpstr>
      <vt:lpstr>NEW CORE ARCHITECTURE</vt:lpstr>
      <vt:lpstr>REACT FIBER</vt:lpstr>
      <vt:lpstr>REACT FIBER</vt:lpstr>
      <vt:lpstr>REACT FIBER</vt:lpstr>
      <vt:lpstr>REACT 16 FEATURES</vt:lpstr>
      <vt:lpstr>REACT 16 FEATURES OVERVIEW DEMO</vt:lpstr>
      <vt:lpstr>RESOURCES</vt:lpstr>
      <vt:lpstr>PowerPoint Presentation</vt:lpstr>
    </vt:vector>
  </TitlesOfParts>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What’s new in React 16</dc:title>
  <cp:lastModifiedBy>Marianna Etelson</cp:lastModifiedBy>
  <cp:revision>70</cp:revision>
  <dcterms:modified xsi:type="dcterms:W3CDTF">2018-02-07T05:24:04Z</dcterms:modified>
</cp:coreProperties>
</file>